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1188" r:id="rId2"/>
    <p:sldId id="1189" r:id="rId3"/>
    <p:sldId id="1190" r:id="rId4"/>
    <p:sldId id="1191" r:id="rId5"/>
    <p:sldId id="1194" r:id="rId6"/>
    <p:sldId id="1271" r:id="rId7"/>
    <p:sldId id="1279" r:id="rId8"/>
    <p:sldId id="1252" r:id="rId9"/>
    <p:sldId id="1253" r:id="rId10"/>
    <p:sldId id="1254" r:id="rId11"/>
    <p:sldId id="1256" r:id="rId12"/>
    <p:sldId id="1257" r:id="rId13"/>
    <p:sldId id="1258" r:id="rId14"/>
    <p:sldId id="1290" r:id="rId15"/>
    <p:sldId id="1296" r:id="rId16"/>
    <p:sldId id="1297" r:id="rId17"/>
    <p:sldId id="1298" r:id="rId18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00"/>
    <a:srgbClr val="DEDFBF"/>
    <a:srgbClr val="9966FF"/>
    <a:srgbClr val="CC0000"/>
    <a:srgbClr val="4D4D4D"/>
    <a:srgbClr val="333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8570" autoAdjust="0"/>
    <p:restoredTop sz="84571" autoAdjust="0"/>
  </p:normalViewPr>
  <p:slideViewPr>
    <p:cSldViewPr>
      <p:cViewPr varScale="1">
        <p:scale>
          <a:sx n="92" d="100"/>
          <a:sy n="92" d="100"/>
        </p:scale>
        <p:origin x="684" y="7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i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i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317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58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i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58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i="0"/>
            </a:lvl1pPr>
          </a:lstStyle>
          <a:p>
            <a:pPr>
              <a:defRPr/>
            </a:pPr>
            <a:fld id="{3FA942A8-3511-4B19-BEAD-9216F2DA6ED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27734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5A02AF7-D930-42E2-A018-7BE6B53ABAAE}" type="slidenum">
              <a:rPr lang="en-GB" smtClean="0"/>
              <a:pPr/>
              <a:t>1</a:t>
            </a:fld>
            <a:endParaRPr lang="en-GB" dirty="0" smtClean="0"/>
          </a:p>
        </p:txBody>
      </p:sp>
      <p:sp>
        <p:nvSpPr>
          <p:cNvPr id="332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28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4849857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865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1986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DFDE62DB-229E-4B17-8489-6B9EC4A7EA51}" type="slidenum">
              <a:rPr lang="en-GB" sz="1200"/>
              <a:pPr eaLnBrk="1" hangingPunct="1"/>
              <a:t>12</a:t>
            </a:fld>
            <a:endParaRPr lang="en-GB" sz="1200"/>
          </a:p>
        </p:txBody>
      </p:sp>
    </p:spTree>
    <p:extLst>
      <p:ext uri="{BB962C8B-B14F-4D97-AF65-F5344CB8AC3E}">
        <p14:creationId xmlns:p14="http://schemas.microsoft.com/office/powerpoint/2010/main" val="25930029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96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1996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6EF24054-4EBF-4050-B2B4-D6A83D2CB50A}" type="slidenum">
              <a:rPr lang="en-GB" sz="1200"/>
              <a:pPr eaLnBrk="1" hangingPunct="1"/>
              <a:t>13</a:t>
            </a:fld>
            <a:endParaRPr lang="en-GB" sz="1200"/>
          </a:p>
        </p:txBody>
      </p:sp>
    </p:spTree>
    <p:extLst>
      <p:ext uri="{BB962C8B-B14F-4D97-AF65-F5344CB8AC3E}">
        <p14:creationId xmlns:p14="http://schemas.microsoft.com/office/powerpoint/2010/main" val="163704991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96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1996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6EF24054-4EBF-4050-B2B4-D6A83D2CB50A}" type="slidenum">
              <a:rPr lang="en-GB" sz="1200"/>
              <a:pPr eaLnBrk="1" hangingPunct="1"/>
              <a:t>14</a:t>
            </a:fld>
            <a:endParaRPr lang="en-GB" sz="1200"/>
          </a:p>
        </p:txBody>
      </p:sp>
    </p:spTree>
    <p:extLst>
      <p:ext uri="{BB962C8B-B14F-4D97-AF65-F5344CB8AC3E}">
        <p14:creationId xmlns:p14="http://schemas.microsoft.com/office/powerpoint/2010/main" val="160393179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96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1996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6EF24054-4EBF-4050-B2B4-D6A83D2CB50A}" type="slidenum">
              <a:rPr lang="en-GB" sz="1200"/>
              <a:pPr eaLnBrk="1" hangingPunct="1"/>
              <a:t>15</a:t>
            </a:fld>
            <a:endParaRPr lang="en-GB" sz="1200"/>
          </a:p>
        </p:txBody>
      </p:sp>
    </p:spTree>
    <p:extLst>
      <p:ext uri="{BB962C8B-B14F-4D97-AF65-F5344CB8AC3E}">
        <p14:creationId xmlns:p14="http://schemas.microsoft.com/office/powerpoint/2010/main" val="200071634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96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1996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6EF24054-4EBF-4050-B2B4-D6A83D2CB50A}" type="slidenum">
              <a:rPr lang="en-GB" sz="1200"/>
              <a:pPr eaLnBrk="1" hangingPunct="1"/>
              <a:t>16</a:t>
            </a:fld>
            <a:endParaRPr lang="en-GB" sz="1200"/>
          </a:p>
        </p:txBody>
      </p:sp>
    </p:spTree>
    <p:extLst>
      <p:ext uri="{BB962C8B-B14F-4D97-AF65-F5344CB8AC3E}">
        <p14:creationId xmlns:p14="http://schemas.microsoft.com/office/powerpoint/2010/main" val="22323188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96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1996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6EF24054-4EBF-4050-B2B4-D6A83D2CB50A}" type="slidenum">
              <a:rPr lang="en-GB" sz="1200"/>
              <a:pPr eaLnBrk="1" hangingPunct="1"/>
              <a:t>17</a:t>
            </a:fld>
            <a:endParaRPr lang="en-GB" sz="1200"/>
          </a:p>
        </p:txBody>
      </p:sp>
    </p:spTree>
    <p:extLst>
      <p:ext uri="{BB962C8B-B14F-4D97-AF65-F5344CB8AC3E}">
        <p14:creationId xmlns:p14="http://schemas.microsoft.com/office/powerpoint/2010/main" val="27940068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8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38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  <p:sp>
        <p:nvSpPr>
          <p:cNvPr id="3338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1234EC0-2B40-4995-9CAF-F243FA147DD8}" type="slidenum">
              <a:rPr lang="en-GB" smtClean="0"/>
              <a:pPr/>
              <a:t>2</a:t>
            </a:fld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1863556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8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38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  <p:sp>
        <p:nvSpPr>
          <p:cNvPr id="3338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1234EC0-2B40-4995-9CAF-F243FA147DD8}" type="slidenum">
              <a:rPr lang="en-GB" smtClean="0"/>
              <a:pPr/>
              <a:t>3</a:t>
            </a:fld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41446497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8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38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  <p:sp>
        <p:nvSpPr>
          <p:cNvPr id="3338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1234EC0-2B40-4995-9CAF-F243FA147DD8}" type="slidenum">
              <a:rPr lang="en-GB" smtClean="0"/>
              <a:pPr/>
              <a:t>4</a:t>
            </a:fld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1429979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8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485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3348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437F156-AD96-4839-9A8A-C2EB3F66793B}" type="slidenum">
              <a:rPr lang="en-GB" smtClean="0"/>
              <a:pPr/>
              <a:t>5</a:t>
            </a:fld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41824335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353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1935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99D3A85A-10ED-4640-A8C2-83B6F6F942E7}" type="slidenum">
              <a:rPr lang="en-GB" sz="1200"/>
              <a:pPr eaLnBrk="1" hangingPunct="1"/>
              <a:t>8</a:t>
            </a:fld>
            <a:endParaRPr lang="en-GB" sz="1200"/>
          </a:p>
        </p:txBody>
      </p:sp>
    </p:spTree>
    <p:extLst>
      <p:ext uri="{BB962C8B-B14F-4D97-AF65-F5344CB8AC3E}">
        <p14:creationId xmlns:p14="http://schemas.microsoft.com/office/powerpoint/2010/main" val="124567878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6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1945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8787D709-A87A-49CB-9F0C-2E3DB38CCB33}" type="slidenum">
              <a:rPr lang="en-GB" sz="1200"/>
              <a:pPr eaLnBrk="1" hangingPunct="1"/>
              <a:t>9</a:t>
            </a:fld>
            <a:endParaRPr lang="en-GB" sz="1200"/>
          </a:p>
        </p:txBody>
      </p:sp>
    </p:spTree>
    <p:extLst>
      <p:ext uri="{BB962C8B-B14F-4D97-AF65-F5344CB8AC3E}">
        <p14:creationId xmlns:p14="http://schemas.microsoft.com/office/powerpoint/2010/main" val="73242376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558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1955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366F560E-C858-4387-AF6B-618591AEC792}" type="slidenum">
              <a:rPr lang="en-GB" sz="1200"/>
              <a:pPr eaLnBrk="1" hangingPunct="1"/>
              <a:t>10</a:t>
            </a:fld>
            <a:endParaRPr lang="en-GB" sz="1200"/>
          </a:p>
        </p:txBody>
      </p:sp>
    </p:spTree>
    <p:extLst>
      <p:ext uri="{BB962C8B-B14F-4D97-AF65-F5344CB8AC3E}">
        <p14:creationId xmlns:p14="http://schemas.microsoft.com/office/powerpoint/2010/main" val="196220367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763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1976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D33BFEEF-A7D1-43EB-A163-44E75EEF39DB}" type="slidenum">
              <a:rPr lang="en-GB" sz="1200"/>
              <a:pPr eaLnBrk="1" hangingPunct="1"/>
              <a:t>11</a:t>
            </a:fld>
            <a:endParaRPr lang="en-GB" sz="1200"/>
          </a:p>
        </p:txBody>
      </p:sp>
    </p:spTree>
    <p:extLst>
      <p:ext uri="{BB962C8B-B14F-4D97-AF65-F5344CB8AC3E}">
        <p14:creationId xmlns:p14="http://schemas.microsoft.com/office/powerpoint/2010/main" val="7488541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06E938-3AA3-45E9-84EE-5918EEC915E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A2B9A8-0B2A-4D1E-BD50-D3EFCD122E5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0130B7-D00A-4ABB-98BF-97077C165AF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911437-0076-43BC-963A-84A8148FBC9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B87B4A-C28E-4708-9C05-117FEDF1762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DF3C9D-AE11-4125-AA96-4CD715FD1A5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393E2E-4AE3-40B3-8C97-5FDE06A30ED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98176F-6D4F-4B98-AF69-0E06951FAAA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46C077-2719-4F85-B454-5A673C0E340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5B215F-3065-45E3-B6DD-D863E794A3E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74FF79-59C3-4934-9AEE-1825C90BF3A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0"/>
            <a:r>
              <a:rPr lang="en-GB" smtClean="0"/>
              <a:t>Second level</a:t>
            </a:r>
          </a:p>
          <a:p>
            <a:pPr lvl="0"/>
            <a:r>
              <a:rPr lang="en-GB" smtClean="0"/>
              <a:t>Third level</a:t>
            </a:r>
          </a:p>
          <a:p>
            <a:pPr lvl="0"/>
            <a:r>
              <a:rPr lang="en-GB" smtClean="0"/>
              <a:t>Fourth level</a:t>
            </a:r>
          </a:p>
          <a:p>
            <a:pPr lvl="0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i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i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i="0"/>
            </a:lvl1pPr>
          </a:lstStyle>
          <a:p>
            <a:pPr>
              <a:defRPr/>
            </a:pPr>
            <a:fld id="{C8A75623-9D03-4F2B-A18E-701E551003C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CC00"/>
          </a:solidFill>
          <a:effectLst>
            <a:outerShdw blurRad="38100" dist="38100" dir="2700000" algn="tl">
              <a:srgbClr val="FFFFFF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CC00"/>
          </a:solidFill>
          <a:effectLst>
            <a:outerShdw blurRad="38100" dist="38100" dir="2700000" algn="tl">
              <a:srgbClr val="FFFFFF"/>
            </a:outerShdw>
          </a:effectLst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CC00"/>
          </a:solidFill>
          <a:effectLst>
            <a:outerShdw blurRad="38100" dist="38100" dir="2700000" algn="tl">
              <a:srgbClr val="FFFFFF"/>
            </a:outerShdw>
          </a:effectLst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CC00"/>
          </a:solidFill>
          <a:effectLst>
            <a:outerShdw blurRad="38100" dist="38100" dir="2700000" algn="tl">
              <a:srgbClr val="FFFFFF"/>
            </a:outerShdw>
          </a:effectLst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CC00"/>
          </a:solidFill>
          <a:effectLst>
            <a:outerShdw blurRad="38100" dist="38100" dir="2700000" algn="tl">
              <a:srgbClr val="FFFFFF"/>
            </a:outerShdw>
          </a:effectLst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FFCC00"/>
          </a:solidFill>
          <a:effectLst>
            <a:outerShdw blurRad="38100" dist="38100" dir="2700000" algn="tl">
              <a:srgbClr val="FFFFFF"/>
            </a:outerShdw>
          </a:effectLst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FFCC00"/>
          </a:solidFill>
          <a:effectLst>
            <a:outerShdw blurRad="38100" dist="38100" dir="2700000" algn="tl">
              <a:srgbClr val="FFFFFF"/>
            </a:outerShdw>
          </a:effectLst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FFCC00"/>
          </a:solidFill>
          <a:effectLst>
            <a:outerShdw blurRad="38100" dist="38100" dir="2700000" algn="tl">
              <a:srgbClr val="FFFFFF"/>
            </a:outerShdw>
          </a:effectLst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FFCC00"/>
          </a:solidFill>
          <a:effectLst>
            <a:outerShdw blurRad="38100" dist="38100" dir="2700000" algn="tl">
              <a:srgbClr val="FFFFFF"/>
            </a:outerShdw>
          </a:effectLst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3200">
          <a:solidFill>
            <a:srgbClr val="FFCC00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defRPr sz="2800">
          <a:solidFill>
            <a:srgbClr val="FFCC00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defRPr sz="2400">
          <a:solidFill>
            <a:srgbClr val="FFCC00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defRPr sz="2000">
          <a:solidFill>
            <a:srgbClr val="FFCC00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defRPr sz="2000">
          <a:solidFill>
            <a:srgbClr val="FFCC00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defRPr sz="2000">
          <a:solidFill>
            <a:srgbClr val="FFCC00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defRPr sz="2000">
          <a:solidFill>
            <a:srgbClr val="FFCC00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defRPr sz="2000">
          <a:solidFill>
            <a:srgbClr val="FFCC00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defRPr sz="2000">
          <a:solidFill>
            <a:srgbClr val="FFCC00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4959350"/>
            <a:ext cx="6400800" cy="2327275"/>
          </a:xfrm>
        </p:spPr>
        <p:txBody>
          <a:bodyPr/>
          <a:lstStyle/>
          <a:p>
            <a:pPr algn="l" eaLnBrk="1" hangingPunct="1"/>
            <a:r>
              <a:rPr lang="en-GB" b="1" dirty="0" smtClean="0">
                <a:solidFill>
                  <a:schemeClr val="bg1"/>
                </a:solidFill>
                <a:effectLst/>
              </a:rPr>
              <a:t>Gerard Kelly </a:t>
            </a:r>
          </a:p>
          <a:p>
            <a:pPr algn="l" eaLnBrk="1" hangingPunct="1"/>
            <a:r>
              <a:rPr lang="en-GB" sz="1400" b="1" dirty="0" smtClean="0">
                <a:solidFill>
                  <a:schemeClr val="bg2"/>
                </a:solidFill>
                <a:effectLst/>
              </a:rPr>
              <a:t>MD MEd FRCS (ORL-HNS) FRCS (Ed)</a:t>
            </a:r>
            <a:endParaRPr lang="en-GB" b="1" dirty="0" smtClean="0">
              <a:solidFill>
                <a:schemeClr val="bg2"/>
              </a:solidFill>
              <a:effectLst/>
            </a:endParaRPr>
          </a:p>
          <a:p>
            <a:pPr algn="l" eaLnBrk="1" hangingPunct="1"/>
            <a:r>
              <a:rPr lang="en-GB" sz="1800" dirty="0" smtClean="0">
                <a:solidFill>
                  <a:schemeClr val="bg2"/>
                </a:solidFill>
                <a:effectLst/>
              </a:rPr>
              <a:t>ENT surgeon, Leeds</a:t>
            </a:r>
          </a:p>
          <a:p>
            <a:pPr algn="l" eaLnBrk="1" hangingPunct="1"/>
            <a:endParaRPr lang="en-GB" sz="1800" dirty="0" smtClean="0">
              <a:effectLst/>
            </a:endParaRPr>
          </a:p>
          <a:p>
            <a:pPr algn="l" eaLnBrk="1" hangingPunct="1"/>
            <a:r>
              <a:rPr lang="en-GB" sz="1800" b="1" dirty="0">
                <a:solidFill>
                  <a:schemeClr val="bg1"/>
                </a:solidFill>
                <a:effectLst/>
              </a:rPr>
              <a:t>6</a:t>
            </a:r>
            <a:r>
              <a:rPr lang="en-GB" sz="1800" b="1" baseline="30000" dirty="0" smtClean="0">
                <a:solidFill>
                  <a:schemeClr val="bg1"/>
                </a:solidFill>
                <a:effectLst/>
              </a:rPr>
              <a:t>th</a:t>
            </a:r>
            <a:r>
              <a:rPr lang="en-GB" sz="1800" b="1" dirty="0" smtClean="0">
                <a:solidFill>
                  <a:schemeClr val="bg1"/>
                </a:solidFill>
                <a:effectLst/>
              </a:rPr>
              <a:t> March  2014, Leeds Masonic Hall</a:t>
            </a:r>
          </a:p>
        </p:txBody>
      </p:sp>
      <p:sp>
        <p:nvSpPr>
          <p:cNvPr id="3077" name="Rectangle 6"/>
          <p:cNvSpPr>
            <a:spLocks noChangeArrowheads="1"/>
          </p:cNvSpPr>
          <p:nvPr/>
        </p:nvSpPr>
        <p:spPr bwMode="auto">
          <a:xfrm>
            <a:off x="882651" y="717366"/>
            <a:ext cx="4143375" cy="1785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 sz="11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ENT</a:t>
            </a:r>
          </a:p>
        </p:txBody>
      </p:sp>
      <p:sp>
        <p:nvSpPr>
          <p:cNvPr id="7173" name="TextBox 5"/>
          <p:cNvSpPr txBox="1">
            <a:spLocks noChangeArrowheads="1"/>
          </p:cNvSpPr>
          <p:nvPr/>
        </p:nvSpPr>
        <p:spPr bwMode="auto">
          <a:xfrm rot="-5400000">
            <a:off x="4421982" y="3933031"/>
            <a:ext cx="5143500" cy="706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 dirty="0">
                <a:solidFill>
                  <a:schemeClr val="bg1"/>
                </a:solidFill>
              </a:rPr>
              <a:t>The Leeds Teaching </a:t>
            </a:r>
          </a:p>
          <a:p>
            <a:r>
              <a:rPr lang="en-GB" sz="2000" dirty="0">
                <a:solidFill>
                  <a:schemeClr val="bg1"/>
                </a:solidFill>
              </a:rPr>
              <a:t>Hospitals NHS Trust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959143" y="2271637"/>
            <a:ext cx="4392612" cy="4616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sz="2400" dirty="0" smtClean="0">
                <a:solidFill>
                  <a:srgbClr val="FFFF00"/>
                </a:solidFill>
              </a:rPr>
              <a:t>and general practice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7175" name="TextBox 6"/>
          <p:cNvSpPr txBox="1">
            <a:spLocks noChangeArrowheads="1"/>
          </p:cNvSpPr>
          <p:nvPr/>
        </p:nvSpPr>
        <p:spPr bwMode="auto">
          <a:xfrm>
            <a:off x="755576" y="3284984"/>
            <a:ext cx="1295499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sz="3200" b="1" i="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endParaRPr lang="en-GB" sz="3200" i="0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defRPr/>
            </a:pPr>
            <a:endParaRPr lang="en-GB" dirty="0">
              <a:solidFill>
                <a:srgbClr val="FFCC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357975" y="871254"/>
            <a:ext cx="154305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CC00"/>
                </a:solidFill>
              </a:rPr>
              <a:t>a lump in my throat an update on voice, swallowing, globus &amp; cancer</a:t>
            </a:r>
          </a:p>
        </p:txBody>
      </p:sp>
    </p:spTree>
    <p:extLst>
      <p:ext uri="{BB962C8B-B14F-4D97-AF65-F5344CB8AC3E}">
        <p14:creationId xmlns:p14="http://schemas.microsoft.com/office/powerpoint/2010/main" val="368988057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4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600" dirty="0" smtClean="0"/>
              <a:t>malignant head and neck disease</a:t>
            </a:r>
          </a:p>
        </p:txBody>
      </p:sp>
      <p:sp>
        <p:nvSpPr>
          <p:cNvPr id="424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pPr marL="0" indent="0" eaLnBrk="1" hangingPunct="1">
              <a:tabLst/>
              <a:defRPr/>
            </a:pPr>
            <a:endParaRPr lang="en-GB" b="1" dirty="0" smtClean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marL="0" indent="0" eaLnBrk="1" hangingPunct="1">
              <a:tabLst/>
              <a:defRPr/>
            </a:pPr>
            <a:r>
              <a:rPr lang="en-GB" b="1" dirty="0" smtClean="0">
                <a:effectLst/>
              </a:rPr>
              <a:t>treatment is by radiotherapy, surgery or a combination of both</a:t>
            </a:r>
          </a:p>
          <a:p>
            <a:pPr marL="0" indent="0" eaLnBrk="1" hangingPunct="1">
              <a:tabLst/>
              <a:defRPr/>
            </a:pPr>
            <a:endParaRPr lang="en-GB" b="1" dirty="0" smtClean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3256645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4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600" dirty="0" smtClean="0"/>
              <a:t>malignant head and neck disease</a:t>
            </a:r>
          </a:p>
        </p:txBody>
      </p:sp>
      <p:sp>
        <p:nvSpPr>
          <p:cNvPr id="424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pPr marL="0" indent="0" eaLnBrk="1" hangingPunct="1">
              <a:tabLst/>
              <a:defRPr/>
            </a:pPr>
            <a:endParaRPr lang="en-GB" b="1" smtClean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marL="0" indent="0" eaLnBrk="1" hangingPunct="1">
              <a:tabLst/>
              <a:defRPr/>
            </a:pPr>
            <a:r>
              <a:rPr lang="en-GB" b="1" smtClean="0">
                <a:effectLst/>
              </a:rPr>
              <a:t>head and neck cancer is squamous cell carcinoma</a:t>
            </a:r>
          </a:p>
          <a:p>
            <a:pPr marL="0" indent="0" eaLnBrk="1" hangingPunct="1">
              <a:tabLst/>
              <a:defRPr/>
            </a:pPr>
            <a:endParaRPr lang="en-GB" b="1" smtClean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6163949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4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600" dirty="0" smtClean="0"/>
              <a:t>malignant head and neck disease</a:t>
            </a:r>
          </a:p>
        </p:txBody>
      </p:sp>
      <p:sp>
        <p:nvSpPr>
          <p:cNvPr id="424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pPr marL="0" indent="0" eaLnBrk="1" hangingPunct="1">
              <a:tabLst/>
              <a:defRPr/>
            </a:pPr>
            <a:endParaRPr lang="en-GB" b="1" smtClean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marL="0" indent="0" eaLnBrk="1" hangingPunct="1">
              <a:tabLst/>
              <a:defRPr/>
            </a:pPr>
            <a:r>
              <a:rPr lang="en-GB" b="1" smtClean="0">
                <a:effectLst/>
              </a:rPr>
              <a:t>squamous cell carcinomas are radiosensitive</a:t>
            </a:r>
          </a:p>
          <a:p>
            <a:pPr marL="0" indent="0" eaLnBrk="1" hangingPunct="1">
              <a:tabLst/>
              <a:defRPr/>
            </a:pPr>
            <a:endParaRPr lang="en-GB" b="1" smtClean="0">
              <a:effectLst/>
            </a:endParaRPr>
          </a:p>
          <a:p>
            <a:pPr marL="0" indent="0" eaLnBrk="1" hangingPunct="1">
              <a:tabLst/>
              <a:defRPr/>
            </a:pPr>
            <a:r>
              <a:rPr lang="en-GB" b="1" smtClean="0">
                <a:effectLst/>
              </a:rPr>
              <a:t>adenocarcinomas are NOT radiosensitive</a:t>
            </a:r>
          </a:p>
          <a:p>
            <a:pPr marL="0" indent="0" eaLnBrk="1" hangingPunct="1">
              <a:tabLst/>
              <a:defRPr/>
            </a:pPr>
            <a:endParaRPr lang="en-GB" b="1" smtClean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2960921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5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600" dirty="0" smtClean="0"/>
              <a:t>malignant head and neck disease</a:t>
            </a:r>
          </a:p>
        </p:txBody>
      </p:sp>
      <p:sp>
        <p:nvSpPr>
          <p:cNvPr id="425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pPr marL="0" indent="0" eaLnBrk="1" hangingPunct="1">
              <a:tabLst/>
              <a:defRPr/>
            </a:pPr>
            <a:endParaRPr lang="en-GB" b="1" smtClean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marL="0" indent="0" eaLnBrk="1" hangingPunct="1">
              <a:tabLst/>
              <a:defRPr/>
            </a:pPr>
            <a:r>
              <a:rPr lang="en-GB" b="1" smtClean="0">
                <a:effectLst/>
              </a:rPr>
              <a:t>small tumours tend to be treated by radiotherapy</a:t>
            </a:r>
          </a:p>
          <a:p>
            <a:pPr marL="0" indent="0" eaLnBrk="1" hangingPunct="1">
              <a:tabLst/>
              <a:defRPr/>
            </a:pPr>
            <a:endParaRPr lang="en-GB" b="1" smtClean="0">
              <a:effectLst/>
            </a:endParaRPr>
          </a:p>
          <a:p>
            <a:pPr marL="0" indent="0" eaLnBrk="1" hangingPunct="1">
              <a:tabLst/>
              <a:defRPr/>
            </a:pPr>
            <a:r>
              <a:rPr lang="en-GB" b="1" smtClean="0">
                <a:effectLst/>
              </a:rPr>
              <a:t>large tumours by radical surgery and post operative radiotherapy</a:t>
            </a:r>
          </a:p>
          <a:p>
            <a:pPr marL="0" indent="0" eaLnBrk="1" hangingPunct="1">
              <a:tabLst/>
              <a:defRPr/>
            </a:pPr>
            <a:endParaRPr lang="en-GB" b="1" smtClean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6358300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5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600" dirty="0" smtClean="0"/>
              <a:t>malignant head and neck disease</a:t>
            </a:r>
          </a:p>
        </p:txBody>
      </p:sp>
      <p:sp>
        <p:nvSpPr>
          <p:cNvPr id="425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pPr marL="0" indent="0" eaLnBrk="1" hangingPunct="1">
              <a:tabLst/>
              <a:defRPr/>
            </a:pPr>
            <a:endParaRPr lang="en-GB" b="1" dirty="0" smtClean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marL="0" indent="0" eaLnBrk="1" hangingPunct="1">
              <a:tabLst/>
              <a:defRPr/>
            </a:pPr>
            <a:r>
              <a:rPr lang="en-GB" b="1" dirty="0" smtClean="0">
                <a:effectLst/>
              </a:rPr>
              <a:t>small tumours tend to be treated by radiotherapy</a:t>
            </a:r>
          </a:p>
          <a:p>
            <a:pPr marL="0" indent="0" eaLnBrk="1" hangingPunct="1">
              <a:tabLst/>
              <a:defRPr/>
            </a:pPr>
            <a:endParaRPr lang="en-GB" b="1" dirty="0" smtClean="0">
              <a:effectLst/>
            </a:endParaRPr>
          </a:p>
          <a:p>
            <a:pPr marL="0" indent="0" eaLnBrk="1" hangingPunct="1">
              <a:tabLst/>
              <a:defRPr/>
            </a:pPr>
            <a:r>
              <a:rPr lang="en-GB" b="1" dirty="0" smtClean="0">
                <a:effectLst/>
              </a:rPr>
              <a:t>large tumours by radical surgery and post operative radiotherapy and most recently by </a:t>
            </a:r>
            <a:r>
              <a:rPr lang="en-GB" b="1" dirty="0" err="1" smtClean="0">
                <a:effectLst/>
              </a:rPr>
              <a:t>chemoradiotherapy</a:t>
            </a:r>
            <a:endParaRPr lang="en-GB" b="1" dirty="0" smtClean="0">
              <a:effectLst/>
            </a:endParaRPr>
          </a:p>
          <a:p>
            <a:pPr marL="0" indent="0" eaLnBrk="1" hangingPunct="1">
              <a:tabLst/>
              <a:defRPr/>
            </a:pPr>
            <a:endParaRPr lang="en-GB" b="1" dirty="0" smtClean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7026501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5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600" dirty="0" smtClean="0"/>
              <a:t>malignant head and neck disease</a:t>
            </a:r>
          </a:p>
        </p:txBody>
      </p:sp>
      <p:sp>
        <p:nvSpPr>
          <p:cNvPr id="425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pPr marL="0" indent="0" eaLnBrk="1" hangingPunct="1">
              <a:tabLst/>
              <a:defRPr/>
            </a:pPr>
            <a:endParaRPr lang="en-GB" b="1" dirty="0" smtClean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marL="0" indent="0" eaLnBrk="1" hangingPunct="1">
              <a:tabLst/>
              <a:defRPr/>
            </a:pPr>
            <a:r>
              <a:rPr lang="en-GB" b="1" dirty="0">
                <a:effectLst/>
              </a:rPr>
              <a:t>t</a:t>
            </a:r>
            <a:r>
              <a:rPr lang="en-GB" b="1" dirty="0" smtClean="0">
                <a:effectLst/>
              </a:rPr>
              <a:t>ypical patient</a:t>
            </a:r>
          </a:p>
          <a:p>
            <a:pPr marL="0" indent="0" eaLnBrk="1" hangingPunct="1">
              <a:tabLst/>
              <a:defRPr/>
            </a:pPr>
            <a:r>
              <a:rPr lang="en-GB" b="1" dirty="0" smtClean="0">
                <a:effectLst/>
              </a:rPr>
              <a:t>old, male, smoker and drinker</a:t>
            </a:r>
            <a:endParaRPr lang="en-GB" b="1" dirty="0" smtClean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4651476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5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600" dirty="0" smtClean="0"/>
              <a:t>malignant head and neck disease</a:t>
            </a:r>
          </a:p>
        </p:txBody>
      </p:sp>
      <p:sp>
        <p:nvSpPr>
          <p:cNvPr id="425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pPr marL="0" indent="0" eaLnBrk="1" hangingPunct="1">
              <a:tabLst/>
              <a:defRPr/>
            </a:pPr>
            <a:endParaRPr lang="en-GB" b="1" dirty="0" smtClean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marL="0" indent="0" eaLnBrk="1" hangingPunct="1">
              <a:tabLst/>
              <a:defRPr/>
            </a:pPr>
            <a:r>
              <a:rPr lang="en-GB" b="1" dirty="0">
                <a:effectLst/>
              </a:rPr>
              <a:t>t</a:t>
            </a:r>
            <a:r>
              <a:rPr lang="en-GB" b="1" dirty="0" smtClean="0">
                <a:effectLst/>
              </a:rPr>
              <a:t>ypical patient</a:t>
            </a:r>
          </a:p>
          <a:p>
            <a:pPr marL="0" indent="0" eaLnBrk="1" hangingPunct="1">
              <a:tabLst/>
              <a:defRPr/>
            </a:pPr>
            <a:r>
              <a:rPr lang="en-GB" b="1" dirty="0" smtClean="0">
                <a:effectLst/>
              </a:rPr>
              <a:t>old, male, smoker and drinker</a:t>
            </a:r>
          </a:p>
          <a:p>
            <a:pPr marL="0" indent="0" eaLnBrk="1" hangingPunct="1">
              <a:tabLst/>
              <a:defRPr/>
            </a:pPr>
            <a:endParaRPr lang="en-GB" b="1" dirty="0">
              <a:effectLst/>
            </a:endParaRPr>
          </a:p>
          <a:p>
            <a:pPr marL="0" indent="0" eaLnBrk="1" hangingPunct="1">
              <a:tabLst/>
              <a:defRPr/>
            </a:pPr>
            <a:r>
              <a:rPr lang="en-GB" b="1" dirty="0" smtClean="0">
                <a:effectLst/>
              </a:rPr>
              <a:t>increasing in younger patients due to HPV infection </a:t>
            </a:r>
            <a:endParaRPr lang="en-GB" b="1" dirty="0" smtClean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1753908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5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600" dirty="0" smtClean="0"/>
              <a:t>malignant head and neck disease</a:t>
            </a:r>
          </a:p>
        </p:txBody>
      </p:sp>
      <p:sp>
        <p:nvSpPr>
          <p:cNvPr id="425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pPr marL="0" indent="0" eaLnBrk="1" hangingPunct="1">
              <a:tabLst/>
              <a:defRPr/>
            </a:pPr>
            <a:endParaRPr lang="en-GB" b="1" dirty="0" smtClean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marL="0" indent="0" eaLnBrk="1" hangingPunct="1">
              <a:tabLst/>
              <a:defRPr/>
            </a:pPr>
            <a:r>
              <a:rPr lang="en-GB" b="1" dirty="0">
                <a:effectLst/>
              </a:rPr>
              <a:t>t</a:t>
            </a:r>
            <a:r>
              <a:rPr lang="en-GB" b="1" dirty="0" smtClean="0">
                <a:effectLst/>
              </a:rPr>
              <a:t>ypical patient</a:t>
            </a:r>
          </a:p>
          <a:p>
            <a:pPr marL="0" indent="0" eaLnBrk="1" hangingPunct="1">
              <a:tabLst/>
              <a:defRPr/>
            </a:pPr>
            <a:r>
              <a:rPr lang="en-GB" b="1" dirty="0" smtClean="0">
                <a:effectLst/>
              </a:rPr>
              <a:t>old, male, smoker and drinker</a:t>
            </a:r>
          </a:p>
          <a:p>
            <a:pPr marL="0" indent="0" eaLnBrk="1" hangingPunct="1">
              <a:tabLst/>
              <a:defRPr/>
            </a:pPr>
            <a:endParaRPr lang="en-GB" b="1" dirty="0">
              <a:effectLst/>
            </a:endParaRPr>
          </a:p>
          <a:p>
            <a:pPr marL="0" indent="0" eaLnBrk="1" hangingPunct="1">
              <a:tabLst/>
              <a:defRPr/>
            </a:pPr>
            <a:r>
              <a:rPr lang="en-GB" b="1" dirty="0" smtClean="0">
                <a:effectLst/>
              </a:rPr>
              <a:t>increasing in younger patients due to HPV infection -</a:t>
            </a:r>
          </a:p>
          <a:p>
            <a:pPr marL="0" indent="0" eaLnBrk="1" hangingPunct="1">
              <a:tabLst/>
              <a:defRPr/>
            </a:pPr>
            <a:r>
              <a:rPr lang="en-GB" b="1" dirty="0" smtClean="0">
                <a:effectLst/>
              </a:rPr>
              <a:t>these patients can often be identified in GP </a:t>
            </a:r>
            <a:endParaRPr lang="en-GB" b="1" dirty="0" smtClean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7554616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3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dirty="0" smtClean="0"/>
              <a:t>aims</a:t>
            </a:r>
            <a:endParaRPr lang="en-US" dirty="0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97152"/>
          </a:xfrm>
        </p:spPr>
        <p:txBody>
          <a:bodyPr/>
          <a:lstStyle/>
          <a:p>
            <a:pPr eaLnBrk="1" hangingPunct="1"/>
            <a:r>
              <a:rPr lang="en-GB" sz="2800" dirty="0">
                <a:solidFill>
                  <a:schemeClr val="bg1"/>
                </a:solidFill>
                <a:effectLst/>
                <a:latin typeface="+mj-lt"/>
              </a:rPr>
              <a:t>g</a:t>
            </a:r>
            <a:r>
              <a:rPr lang="en-GB" sz="2800" dirty="0" smtClean="0">
                <a:solidFill>
                  <a:schemeClr val="bg1"/>
                </a:solidFill>
                <a:effectLst/>
                <a:latin typeface="+mj-lt"/>
              </a:rPr>
              <a:t>ive an overview of common (EN)T conditions</a:t>
            </a:r>
          </a:p>
          <a:p>
            <a:pPr eaLnBrk="1" hangingPunct="1"/>
            <a:r>
              <a:rPr lang="en-GB" sz="2800" dirty="0">
                <a:solidFill>
                  <a:schemeClr val="bg1"/>
                </a:solidFill>
                <a:effectLst/>
                <a:latin typeface="+mj-lt"/>
              </a:rPr>
              <a:t>s</a:t>
            </a:r>
            <a:r>
              <a:rPr lang="en-GB" sz="2800" dirty="0" smtClean="0">
                <a:solidFill>
                  <a:schemeClr val="bg1"/>
                </a:solidFill>
                <a:effectLst/>
                <a:latin typeface="+mj-lt"/>
              </a:rPr>
              <a:t>hows some example cases</a:t>
            </a:r>
          </a:p>
          <a:p>
            <a:pPr eaLnBrk="1" hangingPunct="1"/>
            <a:r>
              <a:rPr lang="en-GB" sz="2800" dirty="0">
                <a:solidFill>
                  <a:schemeClr val="bg1"/>
                </a:solidFill>
                <a:effectLst/>
                <a:latin typeface="+mj-lt"/>
              </a:rPr>
              <a:t>r</a:t>
            </a:r>
            <a:r>
              <a:rPr lang="en-GB" sz="2800" dirty="0" smtClean="0">
                <a:solidFill>
                  <a:schemeClr val="bg1"/>
                </a:solidFill>
                <a:effectLst/>
                <a:latin typeface="+mj-lt"/>
              </a:rPr>
              <a:t>efine our thinking of ENT problems </a:t>
            </a:r>
          </a:p>
          <a:p>
            <a:pPr eaLnBrk="1" hangingPunct="1"/>
            <a:endParaRPr lang="en-GB" sz="1800" dirty="0" smtClean="0">
              <a:solidFill>
                <a:schemeClr val="bg1"/>
              </a:solidFill>
              <a:effectLst/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42067406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3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dirty="0" smtClean="0"/>
              <a:t>objectives</a:t>
            </a:r>
            <a:endParaRPr lang="en-US" dirty="0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579296" cy="4997152"/>
          </a:xfrm>
        </p:spPr>
        <p:txBody>
          <a:bodyPr/>
          <a:lstStyle/>
          <a:p>
            <a:pPr eaLnBrk="1" hangingPunct="1"/>
            <a:r>
              <a:rPr lang="en-GB" sz="2800" dirty="0" smtClean="0">
                <a:solidFill>
                  <a:schemeClr val="bg1"/>
                </a:solidFill>
                <a:effectLst/>
                <a:latin typeface="+mj-lt"/>
              </a:rPr>
              <a:t>list the main symptoms in throat conditions</a:t>
            </a:r>
          </a:p>
          <a:p>
            <a:pPr eaLnBrk="1" hangingPunct="1"/>
            <a:r>
              <a:rPr lang="en-GB" sz="2800" dirty="0">
                <a:solidFill>
                  <a:schemeClr val="bg1"/>
                </a:solidFill>
                <a:effectLst/>
                <a:latin typeface="+mj-lt"/>
              </a:rPr>
              <a:t>r</a:t>
            </a:r>
            <a:r>
              <a:rPr lang="en-GB" sz="2800" dirty="0" smtClean="0">
                <a:solidFill>
                  <a:schemeClr val="bg1"/>
                </a:solidFill>
                <a:effectLst/>
                <a:latin typeface="+mj-lt"/>
              </a:rPr>
              <a:t>elate each symptom to one condition</a:t>
            </a:r>
          </a:p>
          <a:p>
            <a:pPr eaLnBrk="1" hangingPunct="1"/>
            <a:r>
              <a:rPr lang="en-GB" sz="2800" dirty="0">
                <a:solidFill>
                  <a:schemeClr val="bg1"/>
                </a:solidFill>
                <a:effectLst/>
                <a:latin typeface="+mj-lt"/>
              </a:rPr>
              <a:t>l</a:t>
            </a:r>
            <a:r>
              <a:rPr lang="en-GB" sz="2800" dirty="0" smtClean="0">
                <a:solidFill>
                  <a:schemeClr val="bg1"/>
                </a:solidFill>
                <a:effectLst/>
                <a:latin typeface="+mj-lt"/>
              </a:rPr>
              <a:t>ist the ways to examine the head and neck</a:t>
            </a:r>
          </a:p>
          <a:p>
            <a:pPr eaLnBrk="1" hangingPunct="1"/>
            <a:r>
              <a:rPr lang="en-GB" sz="2800" dirty="0">
                <a:solidFill>
                  <a:schemeClr val="bg1"/>
                </a:solidFill>
                <a:effectLst/>
                <a:latin typeface="+mj-lt"/>
              </a:rPr>
              <a:t>i</a:t>
            </a:r>
            <a:r>
              <a:rPr lang="en-GB" sz="2800" dirty="0" smtClean="0">
                <a:solidFill>
                  <a:schemeClr val="bg1"/>
                </a:solidFill>
                <a:effectLst/>
                <a:latin typeface="+mj-lt"/>
              </a:rPr>
              <a:t>dentify an abnormal tonsil</a:t>
            </a:r>
          </a:p>
          <a:p>
            <a:pPr eaLnBrk="1" hangingPunct="1"/>
            <a:r>
              <a:rPr lang="en-GB" sz="2800" dirty="0" smtClean="0">
                <a:solidFill>
                  <a:schemeClr val="bg1"/>
                </a:solidFill>
                <a:effectLst/>
                <a:latin typeface="+mj-lt"/>
              </a:rPr>
              <a:t>list </a:t>
            </a:r>
            <a:r>
              <a:rPr lang="en-GB" sz="2800" dirty="0">
                <a:solidFill>
                  <a:schemeClr val="bg1"/>
                </a:solidFill>
                <a:effectLst/>
                <a:latin typeface="+mj-lt"/>
              </a:rPr>
              <a:t>4</a:t>
            </a:r>
            <a:r>
              <a:rPr lang="en-GB" sz="2800" dirty="0" smtClean="0">
                <a:solidFill>
                  <a:schemeClr val="bg1"/>
                </a:solidFill>
                <a:effectLst/>
                <a:latin typeface="+mj-lt"/>
              </a:rPr>
              <a:t> differential diagnosis for dysphonia</a:t>
            </a:r>
          </a:p>
          <a:p>
            <a:pPr eaLnBrk="1" hangingPunct="1"/>
            <a:r>
              <a:rPr lang="en-GB" sz="2800" dirty="0">
                <a:solidFill>
                  <a:schemeClr val="bg1"/>
                </a:solidFill>
                <a:effectLst/>
                <a:latin typeface="+mj-lt"/>
              </a:rPr>
              <a:t>name </a:t>
            </a:r>
            <a:r>
              <a:rPr lang="en-GB" sz="2800" dirty="0" smtClean="0">
                <a:solidFill>
                  <a:schemeClr val="bg1"/>
                </a:solidFill>
                <a:effectLst/>
                <a:latin typeface="+mj-lt"/>
              </a:rPr>
              <a:t>3 </a:t>
            </a:r>
            <a:r>
              <a:rPr lang="en-GB" sz="2800" dirty="0">
                <a:solidFill>
                  <a:schemeClr val="bg1"/>
                </a:solidFill>
                <a:effectLst/>
                <a:latin typeface="+mj-lt"/>
              </a:rPr>
              <a:t>treatments for head and neck </a:t>
            </a:r>
            <a:r>
              <a:rPr lang="en-GB" sz="2800" dirty="0" smtClean="0">
                <a:solidFill>
                  <a:schemeClr val="bg1"/>
                </a:solidFill>
                <a:effectLst/>
                <a:latin typeface="+mj-lt"/>
              </a:rPr>
              <a:t>cancer</a:t>
            </a:r>
          </a:p>
          <a:p>
            <a:pPr eaLnBrk="1" hangingPunct="1"/>
            <a:r>
              <a:rPr lang="en-GB" sz="2800" dirty="0" smtClean="0">
                <a:solidFill>
                  <a:schemeClr val="bg1"/>
                </a:solidFill>
                <a:effectLst/>
                <a:latin typeface="+mj-lt"/>
              </a:rPr>
              <a:t>sequence steps in assessment of a throat patient </a:t>
            </a:r>
            <a:endParaRPr lang="en-GB" sz="2800" dirty="0">
              <a:solidFill>
                <a:schemeClr val="bg1"/>
              </a:solidFill>
              <a:effectLst/>
              <a:latin typeface="+mj-lt"/>
            </a:endParaRPr>
          </a:p>
          <a:p>
            <a:pPr eaLnBrk="1" hangingPunct="1"/>
            <a:endParaRPr lang="en-GB" sz="2800" dirty="0" smtClean="0">
              <a:solidFill>
                <a:schemeClr val="bg1"/>
              </a:solidFill>
              <a:effectLst/>
              <a:latin typeface="+mj-lt"/>
            </a:endParaRPr>
          </a:p>
          <a:p>
            <a:pPr eaLnBrk="1" hangingPunct="1"/>
            <a:endParaRPr lang="en-GB" sz="1800" dirty="0" smtClean="0">
              <a:solidFill>
                <a:schemeClr val="bg1"/>
              </a:solidFill>
              <a:effectLst/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19480488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3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dirty="0" smtClean="0"/>
              <a:t>first though...</a:t>
            </a:r>
            <a:endParaRPr lang="en-US" dirty="0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97152"/>
          </a:xfrm>
        </p:spPr>
        <p:txBody>
          <a:bodyPr/>
          <a:lstStyle/>
          <a:p>
            <a:pPr eaLnBrk="1" hangingPunct="1"/>
            <a:r>
              <a:rPr lang="en-GB" sz="2800" dirty="0" smtClean="0">
                <a:solidFill>
                  <a:schemeClr val="bg1"/>
                </a:solidFill>
                <a:effectLst/>
                <a:latin typeface="+mj-lt"/>
              </a:rPr>
              <a:t>history and examination in ENT</a:t>
            </a:r>
          </a:p>
          <a:p>
            <a:pPr eaLnBrk="1" hangingPunct="1"/>
            <a:endParaRPr lang="en-GB" sz="1800" dirty="0" smtClean="0">
              <a:solidFill>
                <a:schemeClr val="bg1"/>
              </a:solidFill>
              <a:effectLst/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46885755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history</a:t>
            </a: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438" y="2071688"/>
            <a:ext cx="1971675" cy="4525962"/>
          </a:xfrm>
        </p:spPr>
        <p:txBody>
          <a:bodyPr/>
          <a:lstStyle/>
          <a:p>
            <a:pPr marL="0">
              <a:spcBef>
                <a:spcPct val="0"/>
              </a:spcBef>
            </a:pPr>
            <a:r>
              <a:rPr lang="en-GB" sz="2800" dirty="0" smtClean="0">
                <a:solidFill>
                  <a:schemeClr val="bg1"/>
                </a:solidFill>
                <a:effectLst/>
              </a:rPr>
              <a:t>ears</a:t>
            </a:r>
          </a:p>
          <a:p>
            <a:pPr marL="0">
              <a:spcBef>
                <a:spcPct val="0"/>
              </a:spcBef>
            </a:pPr>
            <a:endParaRPr lang="en-GB" sz="2800" dirty="0" smtClean="0">
              <a:solidFill>
                <a:schemeClr val="bg1"/>
              </a:solidFill>
              <a:effectLst/>
            </a:endParaRPr>
          </a:p>
          <a:p>
            <a:pPr marL="0">
              <a:spcBef>
                <a:spcPct val="0"/>
              </a:spcBef>
            </a:pPr>
            <a:r>
              <a:rPr lang="en-GB" sz="2800" dirty="0" smtClean="0">
                <a:solidFill>
                  <a:schemeClr val="bg1"/>
                </a:solidFill>
                <a:effectLst/>
              </a:rPr>
              <a:t>otorrhoea</a:t>
            </a:r>
          </a:p>
          <a:p>
            <a:pPr marL="0">
              <a:spcBef>
                <a:spcPct val="0"/>
              </a:spcBef>
            </a:pPr>
            <a:r>
              <a:rPr lang="en-GB" sz="2800" dirty="0" smtClean="0">
                <a:solidFill>
                  <a:schemeClr val="bg1"/>
                </a:solidFill>
                <a:effectLst/>
              </a:rPr>
              <a:t>otalgia</a:t>
            </a:r>
          </a:p>
          <a:p>
            <a:pPr marL="0">
              <a:spcBef>
                <a:spcPct val="0"/>
              </a:spcBef>
            </a:pPr>
            <a:r>
              <a:rPr lang="en-GB" sz="2800" dirty="0" smtClean="0">
                <a:solidFill>
                  <a:schemeClr val="bg1"/>
                </a:solidFill>
                <a:effectLst/>
              </a:rPr>
              <a:t>itch</a:t>
            </a:r>
          </a:p>
          <a:p>
            <a:pPr marL="0">
              <a:spcBef>
                <a:spcPct val="0"/>
              </a:spcBef>
            </a:pPr>
            <a:r>
              <a:rPr lang="en-GB" sz="2800" dirty="0" smtClean="0">
                <a:solidFill>
                  <a:schemeClr val="bg1"/>
                </a:solidFill>
                <a:effectLst/>
              </a:rPr>
              <a:t>hearing</a:t>
            </a:r>
          </a:p>
          <a:p>
            <a:pPr marL="0">
              <a:spcBef>
                <a:spcPct val="0"/>
              </a:spcBef>
            </a:pPr>
            <a:r>
              <a:rPr lang="en-GB" sz="2800" dirty="0" smtClean="0">
                <a:solidFill>
                  <a:schemeClr val="bg1"/>
                </a:solidFill>
                <a:effectLst/>
              </a:rPr>
              <a:t>tinnitus </a:t>
            </a:r>
          </a:p>
          <a:p>
            <a:pPr marL="0">
              <a:spcBef>
                <a:spcPct val="0"/>
              </a:spcBef>
            </a:pPr>
            <a:r>
              <a:rPr lang="en-GB" sz="2800" dirty="0" smtClean="0">
                <a:solidFill>
                  <a:schemeClr val="bg1"/>
                </a:solidFill>
                <a:effectLst/>
              </a:rPr>
              <a:t>balance</a:t>
            </a:r>
          </a:p>
        </p:txBody>
      </p:sp>
      <p:sp>
        <p:nvSpPr>
          <p:cNvPr id="4" name="Rectangle 3"/>
          <p:cNvSpPr/>
          <p:nvPr/>
        </p:nvSpPr>
        <p:spPr>
          <a:xfrm>
            <a:off x="2928938" y="2071688"/>
            <a:ext cx="4572000" cy="354012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GB" sz="2800" i="0" dirty="0">
                <a:solidFill>
                  <a:schemeClr val="bg1"/>
                </a:solidFill>
                <a:latin typeface="+mj-lt"/>
              </a:rPr>
              <a:t>noses</a:t>
            </a:r>
          </a:p>
          <a:p>
            <a:pPr>
              <a:defRPr/>
            </a:pPr>
            <a:endParaRPr lang="en-GB" sz="2800" i="0" dirty="0">
              <a:solidFill>
                <a:schemeClr val="bg1"/>
              </a:solidFill>
              <a:latin typeface="+mj-lt"/>
            </a:endParaRPr>
          </a:p>
          <a:p>
            <a:pPr>
              <a:defRPr/>
            </a:pPr>
            <a:r>
              <a:rPr lang="en-GB" sz="2800" i="0" dirty="0">
                <a:solidFill>
                  <a:schemeClr val="bg1"/>
                </a:solidFill>
                <a:latin typeface="+mj-lt"/>
              </a:rPr>
              <a:t>nasal obstruction</a:t>
            </a:r>
          </a:p>
          <a:p>
            <a:pPr>
              <a:defRPr/>
            </a:pPr>
            <a:r>
              <a:rPr lang="en-GB" sz="2800" i="0" dirty="0">
                <a:solidFill>
                  <a:schemeClr val="bg1"/>
                </a:solidFill>
                <a:latin typeface="+mj-lt"/>
              </a:rPr>
              <a:t>rhinorrhoea</a:t>
            </a:r>
          </a:p>
          <a:p>
            <a:pPr>
              <a:defRPr/>
            </a:pPr>
            <a:r>
              <a:rPr lang="en-GB" sz="2800" i="0" dirty="0">
                <a:solidFill>
                  <a:schemeClr val="bg1"/>
                </a:solidFill>
                <a:latin typeface="+mj-lt"/>
              </a:rPr>
              <a:t>facial pain</a:t>
            </a:r>
          </a:p>
          <a:p>
            <a:pPr>
              <a:defRPr/>
            </a:pPr>
            <a:r>
              <a:rPr lang="en-GB" sz="2800" i="0" dirty="0">
                <a:solidFill>
                  <a:schemeClr val="bg1"/>
                </a:solidFill>
                <a:latin typeface="+mj-lt"/>
              </a:rPr>
              <a:t>smell</a:t>
            </a:r>
          </a:p>
          <a:p>
            <a:pPr>
              <a:defRPr/>
            </a:pPr>
            <a:r>
              <a:rPr lang="en-GB" sz="2800" i="0" dirty="0">
                <a:solidFill>
                  <a:schemeClr val="bg1"/>
                </a:solidFill>
                <a:latin typeface="+mj-lt"/>
              </a:rPr>
              <a:t>epistaxis</a:t>
            </a:r>
          </a:p>
          <a:p>
            <a:pPr>
              <a:defRPr/>
            </a:pPr>
            <a:r>
              <a:rPr lang="en-GB" sz="2800" i="0" dirty="0">
                <a:solidFill>
                  <a:schemeClr val="bg1"/>
                </a:solidFill>
                <a:latin typeface="+mj-lt"/>
              </a:rPr>
              <a:t>post nasal drip</a:t>
            </a:r>
          </a:p>
        </p:txBody>
      </p:sp>
      <p:sp>
        <p:nvSpPr>
          <p:cNvPr id="5" name="Rectangle 4"/>
          <p:cNvSpPr/>
          <p:nvPr/>
        </p:nvSpPr>
        <p:spPr>
          <a:xfrm>
            <a:off x="6715125" y="2071688"/>
            <a:ext cx="2357438" cy="354012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GB" sz="2800" i="0" dirty="0">
                <a:solidFill>
                  <a:schemeClr val="bg1"/>
                </a:solidFill>
                <a:latin typeface="+mn-lt"/>
              </a:rPr>
              <a:t>throats</a:t>
            </a:r>
          </a:p>
          <a:p>
            <a:pPr>
              <a:defRPr/>
            </a:pPr>
            <a:endParaRPr lang="en-GB" sz="2800" i="0" dirty="0">
              <a:solidFill>
                <a:schemeClr val="bg1"/>
              </a:solidFill>
              <a:latin typeface="+mn-lt"/>
            </a:endParaRPr>
          </a:p>
          <a:p>
            <a:pPr>
              <a:defRPr/>
            </a:pPr>
            <a:r>
              <a:rPr lang="en-GB" sz="2800" i="0" dirty="0">
                <a:solidFill>
                  <a:schemeClr val="bg1"/>
                </a:solidFill>
                <a:latin typeface="+mn-lt"/>
              </a:rPr>
              <a:t>dysphagia</a:t>
            </a:r>
          </a:p>
          <a:p>
            <a:pPr>
              <a:defRPr/>
            </a:pPr>
            <a:r>
              <a:rPr lang="en-GB" sz="2800" i="0" dirty="0">
                <a:solidFill>
                  <a:schemeClr val="bg1"/>
                </a:solidFill>
                <a:latin typeface="+mn-lt"/>
              </a:rPr>
              <a:t>dysphonia</a:t>
            </a:r>
          </a:p>
          <a:p>
            <a:pPr>
              <a:defRPr/>
            </a:pPr>
            <a:r>
              <a:rPr lang="en-GB" sz="2800" i="0" dirty="0">
                <a:solidFill>
                  <a:schemeClr val="bg1"/>
                </a:solidFill>
                <a:latin typeface="+mn-lt"/>
              </a:rPr>
              <a:t>odynophagia</a:t>
            </a:r>
          </a:p>
          <a:p>
            <a:pPr>
              <a:defRPr/>
            </a:pPr>
            <a:r>
              <a:rPr lang="en-GB" sz="2800" i="0" dirty="0">
                <a:solidFill>
                  <a:schemeClr val="bg1"/>
                </a:solidFill>
                <a:latin typeface="+mn-lt"/>
              </a:rPr>
              <a:t>pain</a:t>
            </a:r>
          </a:p>
          <a:p>
            <a:pPr>
              <a:defRPr/>
            </a:pPr>
            <a:r>
              <a:rPr lang="en-GB" sz="2800" i="0" dirty="0">
                <a:solidFill>
                  <a:schemeClr val="bg1"/>
                </a:solidFill>
                <a:latin typeface="+mn-lt"/>
              </a:rPr>
              <a:t>neck lumps</a:t>
            </a:r>
          </a:p>
          <a:p>
            <a:pPr>
              <a:defRPr/>
            </a:pPr>
            <a:r>
              <a:rPr lang="en-GB" sz="2800" i="0" dirty="0">
                <a:solidFill>
                  <a:schemeClr val="bg1"/>
                </a:solidFill>
                <a:latin typeface="+mn-lt"/>
              </a:rPr>
              <a:t>weight loss</a:t>
            </a:r>
          </a:p>
        </p:txBody>
      </p:sp>
    </p:spTree>
    <p:extLst>
      <p:ext uri="{BB962C8B-B14F-4D97-AF65-F5344CB8AC3E}">
        <p14:creationId xmlns:p14="http://schemas.microsoft.com/office/powerpoint/2010/main" val="378877031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9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Throat- red flag symptoms</a:t>
            </a:r>
            <a:endParaRPr lang="en-US" dirty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GB" dirty="0" smtClean="0">
                <a:effectLst/>
              </a:rPr>
              <a:t> </a:t>
            </a:r>
          </a:p>
          <a:p>
            <a:r>
              <a:rPr lang="en-GB" dirty="0">
                <a:effectLst/>
              </a:rPr>
              <a:t>dysphagia</a:t>
            </a:r>
          </a:p>
          <a:p>
            <a:r>
              <a:rPr lang="en-GB" dirty="0">
                <a:effectLst/>
              </a:rPr>
              <a:t>dysphonia</a:t>
            </a:r>
          </a:p>
          <a:p>
            <a:r>
              <a:rPr lang="en-GB" dirty="0">
                <a:effectLst/>
              </a:rPr>
              <a:t>odynophagia</a:t>
            </a:r>
          </a:p>
          <a:p>
            <a:r>
              <a:rPr lang="en-GB" dirty="0">
                <a:effectLst/>
              </a:rPr>
              <a:t>pain</a:t>
            </a:r>
          </a:p>
          <a:p>
            <a:r>
              <a:rPr lang="en-GB" dirty="0">
                <a:effectLst/>
              </a:rPr>
              <a:t>neck lumps</a:t>
            </a:r>
          </a:p>
          <a:p>
            <a:r>
              <a:rPr lang="en-GB" dirty="0">
                <a:effectLst/>
              </a:rPr>
              <a:t>weight loss</a:t>
            </a:r>
          </a:p>
        </p:txBody>
      </p:sp>
    </p:spTree>
    <p:extLst>
      <p:ext uri="{BB962C8B-B14F-4D97-AF65-F5344CB8AC3E}">
        <p14:creationId xmlns:p14="http://schemas.microsoft.com/office/powerpoint/2010/main" val="233760866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9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Throat- red flag symptoms</a:t>
            </a:r>
            <a:endParaRPr lang="en-US" dirty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GB" dirty="0" smtClean="0">
                <a:effectLst/>
              </a:rPr>
              <a:t> </a:t>
            </a:r>
          </a:p>
          <a:p>
            <a:r>
              <a:rPr lang="en-GB" dirty="0" smtClean="0">
                <a:effectLst/>
              </a:rPr>
              <a:t>dysphagia		</a:t>
            </a:r>
            <a:r>
              <a:rPr lang="en-GB" dirty="0" smtClean="0">
                <a:solidFill>
                  <a:schemeClr val="bg1"/>
                </a:solidFill>
                <a:effectLst/>
              </a:rPr>
              <a:t>food sticking, level</a:t>
            </a:r>
            <a:r>
              <a:rPr lang="en-GB" dirty="0" smtClean="0">
                <a:effectLst/>
              </a:rPr>
              <a:t>	</a:t>
            </a:r>
            <a:endParaRPr lang="en-GB" dirty="0">
              <a:effectLst/>
            </a:endParaRPr>
          </a:p>
          <a:p>
            <a:r>
              <a:rPr lang="en-GB" dirty="0">
                <a:effectLst/>
              </a:rPr>
              <a:t>d</a:t>
            </a:r>
            <a:r>
              <a:rPr lang="en-GB" dirty="0" smtClean="0">
                <a:effectLst/>
              </a:rPr>
              <a:t>ysphonia		</a:t>
            </a:r>
            <a:r>
              <a:rPr lang="en-GB" dirty="0" smtClean="0">
                <a:solidFill>
                  <a:schemeClr val="bg1"/>
                </a:solidFill>
                <a:effectLst/>
              </a:rPr>
              <a:t>to be heard</a:t>
            </a:r>
            <a:endParaRPr lang="en-GB" dirty="0">
              <a:solidFill>
                <a:schemeClr val="bg1"/>
              </a:solidFill>
              <a:effectLst/>
            </a:endParaRPr>
          </a:p>
          <a:p>
            <a:r>
              <a:rPr lang="en-GB" dirty="0">
                <a:effectLst/>
              </a:rPr>
              <a:t>o</a:t>
            </a:r>
            <a:r>
              <a:rPr lang="en-GB" dirty="0" smtClean="0">
                <a:effectLst/>
              </a:rPr>
              <a:t>dynophagia		</a:t>
            </a:r>
            <a:r>
              <a:rPr lang="en-GB" dirty="0" smtClean="0">
                <a:solidFill>
                  <a:schemeClr val="bg1"/>
                </a:solidFill>
                <a:effectLst/>
              </a:rPr>
              <a:t>not acute</a:t>
            </a:r>
            <a:endParaRPr lang="en-GB" dirty="0">
              <a:solidFill>
                <a:schemeClr val="bg1"/>
              </a:solidFill>
              <a:effectLst/>
            </a:endParaRPr>
          </a:p>
          <a:p>
            <a:r>
              <a:rPr lang="en-GB" dirty="0">
                <a:effectLst/>
              </a:rPr>
              <a:t>p</a:t>
            </a:r>
            <a:r>
              <a:rPr lang="en-GB" dirty="0" smtClean="0">
                <a:effectLst/>
              </a:rPr>
              <a:t>ain				</a:t>
            </a:r>
            <a:r>
              <a:rPr lang="en-GB" dirty="0" smtClean="0">
                <a:solidFill>
                  <a:schemeClr val="bg1"/>
                </a:solidFill>
                <a:effectLst/>
              </a:rPr>
              <a:t>otalgia</a:t>
            </a:r>
            <a:endParaRPr lang="en-GB" dirty="0">
              <a:solidFill>
                <a:schemeClr val="bg1"/>
              </a:solidFill>
              <a:effectLst/>
            </a:endParaRPr>
          </a:p>
          <a:p>
            <a:r>
              <a:rPr lang="en-GB" dirty="0">
                <a:effectLst/>
              </a:rPr>
              <a:t>neck </a:t>
            </a:r>
            <a:r>
              <a:rPr lang="en-GB" dirty="0" smtClean="0">
                <a:effectLst/>
              </a:rPr>
              <a:t>lumps		</a:t>
            </a:r>
            <a:r>
              <a:rPr lang="en-GB" dirty="0" smtClean="0">
                <a:solidFill>
                  <a:schemeClr val="bg1"/>
                </a:solidFill>
                <a:effectLst/>
              </a:rPr>
              <a:t>palpable</a:t>
            </a:r>
            <a:endParaRPr lang="en-GB" dirty="0">
              <a:solidFill>
                <a:schemeClr val="bg1"/>
              </a:solidFill>
              <a:effectLst/>
            </a:endParaRPr>
          </a:p>
          <a:p>
            <a:r>
              <a:rPr lang="en-GB" dirty="0">
                <a:effectLst/>
              </a:rPr>
              <a:t>weight </a:t>
            </a:r>
            <a:r>
              <a:rPr lang="en-GB" dirty="0" smtClean="0">
                <a:effectLst/>
              </a:rPr>
              <a:t>loss		</a:t>
            </a:r>
            <a:r>
              <a:rPr lang="en-GB" dirty="0" smtClean="0">
                <a:solidFill>
                  <a:schemeClr val="bg1"/>
                </a:solidFill>
                <a:effectLst/>
              </a:rPr>
              <a:t>noticed</a:t>
            </a:r>
            <a:endParaRPr lang="en-GB" dirty="0">
              <a:solidFill>
                <a:schemeClr val="bg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19371500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55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head and neck cancer</a:t>
            </a:r>
            <a:endParaRPr lang="en-US" sz="5400" dirty="0" smtClean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407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7772400" cy="4114800"/>
          </a:xfrm>
        </p:spPr>
        <p:txBody>
          <a:bodyPr/>
          <a:lstStyle/>
          <a:p>
            <a:pPr marL="0" indent="0" eaLnBrk="1" hangingPunct="1">
              <a:tabLst/>
              <a:defRPr/>
            </a:pPr>
            <a:endParaRPr lang="en-GB" b="1" dirty="0" smtClean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marL="0" indent="0" eaLnBrk="1" hangingPunct="1">
              <a:tabLst/>
              <a:defRPr/>
            </a:pPr>
            <a:r>
              <a:rPr lang="en-GB" dirty="0" smtClean="0">
                <a:effectLst/>
              </a:rPr>
              <a:t>almost all squamous cell carcinomas</a:t>
            </a:r>
          </a:p>
        </p:txBody>
      </p:sp>
    </p:spTree>
    <p:extLst>
      <p:ext uri="{BB962C8B-B14F-4D97-AF65-F5344CB8AC3E}">
        <p14:creationId xmlns:p14="http://schemas.microsoft.com/office/powerpoint/2010/main" val="329941803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3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600" dirty="0" smtClean="0"/>
              <a:t>malignant head and neck disease</a:t>
            </a:r>
          </a:p>
        </p:txBody>
      </p:sp>
      <p:sp>
        <p:nvSpPr>
          <p:cNvPr id="423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tabLst/>
              <a:defRPr/>
            </a:pPr>
            <a:endParaRPr lang="en-GB" b="1" dirty="0" smtClean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marL="0" indent="0" eaLnBrk="1" hangingPunct="1">
              <a:lnSpc>
                <a:spcPct val="90000"/>
              </a:lnSpc>
              <a:tabLst/>
              <a:defRPr/>
            </a:pPr>
            <a:r>
              <a:rPr lang="en-GB" b="1" dirty="0" smtClean="0">
                <a:effectLst/>
              </a:rPr>
              <a:t>treatment consists of treating the primary disease and treating metastatic disease</a:t>
            </a:r>
          </a:p>
          <a:p>
            <a:pPr marL="0" indent="0" eaLnBrk="1" hangingPunct="1">
              <a:lnSpc>
                <a:spcPct val="90000"/>
              </a:lnSpc>
              <a:tabLst/>
              <a:defRPr/>
            </a:pPr>
            <a:endParaRPr lang="en-GB" b="1" dirty="0" smtClean="0">
              <a:effectLst/>
            </a:endParaRPr>
          </a:p>
          <a:p>
            <a:pPr marL="0" indent="0" eaLnBrk="1" hangingPunct="1">
              <a:lnSpc>
                <a:spcPct val="90000"/>
              </a:lnSpc>
              <a:tabLst/>
              <a:defRPr/>
            </a:pPr>
            <a:r>
              <a:rPr lang="en-GB" b="1" dirty="0" smtClean="0">
                <a:effectLst/>
              </a:rPr>
              <a:t>metastatic disease is to the neck</a:t>
            </a:r>
          </a:p>
          <a:p>
            <a:pPr marL="0" indent="0" eaLnBrk="1" hangingPunct="1">
              <a:lnSpc>
                <a:spcPct val="90000"/>
              </a:lnSpc>
              <a:tabLst/>
              <a:defRPr/>
            </a:pPr>
            <a:endParaRPr lang="en-GB" b="1" dirty="0" smtClean="0">
              <a:effectLst/>
            </a:endParaRPr>
          </a:p>
          <a:p>
            <a:pPr marL="0" indent="0" eaLnBrk="1" hangingPunct="1">
              <a:lnSpc>
                <a:spcPct val="90000"/>
              </a:lnSpc>
              <a:tabLst/>
              <a:defRPr/>
            </a:pPr>
            <a:r>
              <a:rPr lang="en-GB" b="1" dirty="0" smtClean="0">
                <a:effectLst/>
              </a:rPr>
              <a:t>bone, Liver, Lung, Brain metastases are rare</a:t>
            </a:r>
          </a:p>
          <a:p>
            <a:pPr marL="0" indent="0" eaLnBrk="1" hangingPunct="1">
              <a:lnSpc>
                <a:spcPct val="90000"/>
              </a:lnSpc>
              <a:tabLst/>
              <a:defRPr/>
            </a:pPr>
            <a:endParaRPr lang="en-GB" b="1" dirty="0" smtClean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6194687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3850</TotalTime>
  <Words>387</Words>
  <Application>Microsoft Office PowerPoint</Application>
  <PresentationFormat>On-screen Show (4:3)</PresentationFormat>
  <Paragraphs>129</Paragraphs>
  <Slides>17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Comic Sans MS</vt:lpstr>
      <vt:lpstr>Times New Roman</vt:lpstr>
      <vt:lpstr>Default Design</vt:lpstr>
      <vt:lpstr>PowerPoint Presentation</vt:lpstr>
      <vt:lpstr>aims</vt:lpstr>
      <vt:lpstr>objectives</vt:lpstr>
      <vt:lpstr>first though...</vt:lpstr>
      <vt:lpstr>history</vt:lpstr>
      <vt:lpstr>Throat- red flag symptoms</vt:lpstr>
      <vt:lpstr>Throat- red flag symptoms</vt:lpstr>
      <vt:lpstr>head and neck cancer</vt:lpstr>
      <vt:lpstr>malignant head and neck disease</vt:lpstr>
      <vt:lpstr>malignant head and neck disease</vt:lpstr>
      <vt:lpstr>malignant head and neck disease</vt:lpstr>
      <vt:lpstr>malignant head and neck disease</vt:lpstr>
      <vt:lpstr>malignant head and neck disease</vt:lpstr>
      <vt:lpstr>malignant head and neck disease</vt:lpstr>
      <vt:lpstr>malignant head and neck disease</vt:lpstr>
      <vt:lpstr>malignant head and neck disease</vt:lpstr>
      <vt:lpstr>malignant head and neck disease</vt:lpstr>
    </vt:vector>
  </TitlesOfParts>
  <Company>Personal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GK</dc:creator>
  <cp:lastModifiedBy>Gerard Kelly</cp:lastModifiedBy>
  <cp:revision>197</cp:revision>
  <dcterms:created xsi:type="dcterms:W3CDTF">2005-09-26T08:26:52Z</dcterms:created>
  <dcterms:modified xsi:type="dcterms:W3CDTF">2014-03-05T23:19:50Z</dcterms:modified>
</cp:coreProperties>
</file>