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10"/>
  </p:notesMasterIdLst>
  <p:sldIdLst>
    <p:sldId id="323" r:id="rId2"/>
    <p:sldId id="1689" r:id="rId3"/>
    <p:sldId id="1692" r:id="rId4"/>
    <p:sldId id="1694" r:id="rId5"/>
    <p:sldId id="1691" r:id="rId6"/>
    <p:sldId id="1690" r:id="rId7"/>
    <p:sldId id="1698" r:id="rId8"/>
    <p:sldId id="1695" r:id="rId9"/>
    <p:sldId id="1153" r:id="rId10"/>
    <p:sldId id="352" r:id="rId11"/>
    <p:sldId id="1154" r:id="rId12"/>
    <p:sldId id="1088" r:id="rId13"/>
    <p:sldId id="1705" r:id="rId14"/>
    <p:sldId id="1703" r:id="rId15"/>
    <p:sldId id="1699" r:id="rId16"/>
    <p:sldId id="1714" r:id="rId17"/>
    <p:sldId id="1715" r:id="rId18"/>
    <p:sldId id="1700" r:id="rId19"/>
    <p:sldId id="1706" r:id="rId20"/>
    <p:sldId id="1667" r:id="rId21"/>
    <p:sldId id="278" r:id="rId22"/>
    <p:sldId id="1668" r:id="rId23"/>
    <p:sldId id="1669" r:id="rId24"/>
    <p:sldId id="1671" r:id="rId25"/>
    <p:sldId id="1673" r:id="rId26"/>
    <p:sldId id="266" r:id="rId27"/>
    <p:sldId id="1711" r:id="rId28"/>
    <p:sldId id="1713" r:id="rId29"/>
    <p:sldId id="1716" r:id="rId30"/>
    <p:sldId id="1717" r:id="rId31"/>
    <p:sldId id="1726" r:id="rId32"/>
    <p:sldId id="267" r:id="rId33"/>
    <p:sldId id="268" r:id="rId34"/>
    <p:sldId id="280" r:id="rId35"/>
    <p:sldId id="260" r:id="rId36"/>
    <p:sldId id="261" r:id="rId37"/>
    <p:sldId id="262" r:id="rId38"/>
    <p:sldId id="1732" r:id="rId39"/>
    <p:sldId id="1733" r:id="rId40"/>
    <p:sldId id="1730" r:id="rId41"/>
    <p:sldId id="1752" r:id="rId42"/>
    <p:sldId id="1753" r:id="rId43"/>
    <p:sldId id="1731" r:id="rId44"/>
    <p:sldId id="1754" r:id="rId45"/>
    <p:sldId id="1755" r:id="rId46"/>
    <p:sldId id="1736" r:id="rId47"/>
    <p:sldId id="1734" r:id="rId48"/>
    <p:sldId id="1751" r:id="rId49"/>
    <p:sldId id="263" r:id="rId50"/>
    <p:sldId id="264" r:id="rId51"/>
    <p:sldId id="279" r:id="rId52"/>
    <p:sldId id="1729" r:id="rId53"/>
    <p:sldId id="284" r:id="rId54"/>
    <p:sldId id="283" r:id="rId55"/>
    <p:sldId id="1728" r:id="rId56"/>
    <p:sldId id="265" r:id="rId57"/>
    <p:sldId id="1712" r:id="rId58"/>
    <p:sldId id="444" r:id="rId59"/>
    <p:sldId id="445" r:id="rId60"/>
    <p:sldId id="1155" r:id="rId61"/>
    <p:sldId id="627" r:id="rId62"/>
    <p:sldId id="1720" r:id="rId63"/>
    <p:sldId id="1718" r:id="rId64"/>
    <p:sldId id="1719" r:id="rId65"/>
    <p:sldId id="1721" r:id="rId66"/>
    <p:sldId id="1722" r:id="rId67"/>
    <p:sldId id="1723" r:id="rId68"/>
    <p:sldId id="446" r:id="rId69"/>
    <p:sldId id="447" r:id="rId70"/>
    <p:sldId id="449" r:id="rId71"/>
    <p:sldId id="450" r:id="rId72"/>
    <p:sldId id="452" r:id="rId73"/>
    <p:sldId id="453" r:id="rId74"/>
    <p:sldId id="630" r:id="rId75"/>
    <p:sldId id="455" r:id="rId76"/>
    <p:sldId id="635" r:id="rId77"/>
    <p:sldId id="633" r:id="rId78"/>
    <p:sldId id="632" r:id="rId79"/>
    <p:sldId id="637" r:id="rId80"/>
    <p:sldId id="638" r:id="rId81"/>
    <p:sldId id="459" r:id="rId82"/>
    <p:sldId id="461" r:id="rId83"/>
    <p:sldId id="269" r:id="rId84"/>
    <p:sldId id="288" r:id="rId85"/>
    <p:sldId id="1735" r:id="rId86"/>
    <p:sldId id="290" r:id="rId87"/>
    <p:sldId id="289" r:id="rId88"/>
    <p:sldId id="272" r:id="rId89"/>
    <p:sldId id="296" r:id="rId90"/>
    <p:sldId id="293" r:id="rId91"/>
    <p:sldId id="294" r:id="rId92"/>
    <p:sldId id="295" r:id="rId93"/>
    <p:sldId id="297" r:id="rId94"/>
    <p:sldId id="298" r:id="rId95"/>
    <p:sldId id="1737" r:id="rId96"/>
    <p:sldId id="1749" r:id="rId97"/>
    <p:sldId id="1748" r:id="rId98"/>
    <p:sldId id="1739" r:id="rId99"/>
    <p:sldId id="1740" r:id="rId100"/>
    <p:sldId id="1741" r:id="rId101"/>
    <p:sldId id="1742" r:id="rId102"/>
    <p:sldId id="1743" r:id="rId103"/>
    <p:sldId id="1744" r:id="rId104"/>
    <p:sldId id="291" r:id="rId105"/>
    <p:sldId id="1745" r:id="rId106"/>
    <p:sldId id="1746" r:id="rId107"/>
    <p:sldId id="1747" r:id="rId108"/>
    <p:sldId id="1750" r:id="rId109"/>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26" autoAdjust="0"/>
  </p:normalViewPr>
  <p:slideViewPr>
    <p:cSldViewPr>
      <p:cViewPr varScale="1">
        <p:scale>
          <a:sx n="78" d="100"/>
          <a:sy n="78" d="100"/>
        </p:scale>
        <p:origin x="1594" y="67"/>
      </p:cViewPr>
      <p:guideLst>
        <p:guide orient="horz" pos="2160"/>
        <p:guide pos="2880"/>
      </p:guideLst>
    </p:cSldViewPr>
  </p:slideViewPr>
  <p:notesTextViewPr>
    <p:cViewPr>
      <p:scale>
        <a:sx n="3" d="2"/>
        <a:sy n="3" d="2"/>
      </p:scale>
      <p:origin x="0" y="0"/>
    </p:cViewPr>
  </p:notesTextViewPr>
  <p:sorterViewPr>
    <p:cViewPr varScale="1">
      <p:scale>
        <a:sx n="1" d="1"/>
        <a:sy n="1" d="1"/>
      </p:scale>
      <p:origin x="0" y="-15835"/>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1148F3E-E807-4DA6-86D8-AEB5C6BFCEE9}" type="datetimeFigureOut">
              <a:rPr lang="en-GB"/>
              <a:pPr>
                <a:defRPr/>
              </a:pPr>
              <a:t>07/11/2018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544DACE-0BDE-41C1-84B9-ED8CF3E32A82}" type="slidenum">
              <a:rPr lang="en-GB"/>
              <a:pPr>
                <a:defRPr/>
              </a:pPr>
              <a:t>‹#›</a:t>
            </a:fld>
            <a:endParaRPr lang="en-GB"/>
          </a:p>
        </p:txBody>
      </p:sp>
    </p:spTree>
    <p:extLst>
      <p:ext uri="{BB962C8B-B14F-4D97-AF65-F5344CB8AC3E}">
        <p14:creationId xmlns:p14="http://schemas.microsoft.com/office/powerpoint/2010/main" val="4180543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44DACE-0BDE-41C1-84B9-ED8CF3E32A82}" type="slidenum">
              <a:rPr lang="en-GB" smtClean="0"/>
              <a:pPr>
                <a:defRPr/>
              </a:pPr>
              <a:t>1</a:t>
            </a:fld>
            <a:endParaRPr lang="en-GB"/>
          </a:p>
        </p:txBody>
      </p:sp>
    </p:spTree>
    <p:extLst>
      <p:ext uri="{BB962C8B-B14F-4D97-AF65-F5344CB8AC3E}">
        <p14:creationId xmlns:p14="http://schemas.microsoft.com/office/powerpoint/2010/main" val="60503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4038EA3-863D-4A17-AC24-63AB0FBFAB08}"/>
              </a:ext>
            </a:extLst>
          </p:cNvPr>
          <p:cNvSpPr>
            <a:spLocks noGrp="1" noChangeArrowheads="1"/>
          </p:cNvSpPr>
          <p:nvPr>
            <p:ph type="sldNum" sz="quarter" idx="5"/>
          </p:nvPr>
        </p:nvSpPr>
        <p:spPr>
          <a:ln/>
        </p:spPr>
        <p:txBody>
          <a:bodyPr/>
          <a:lstStyle/>
          <a:p>
            <a:fld id="{E40E6586-3A13-4D85-B2FB-617DEF29A109}" type="slidenum">
              <a:rPr lang="en-GB" altLang="en-US"/>
              <a:pPr/>
              <a:t>10</a:t>
            </a:fld>
            <a:endParaRPr lang="en-GB" altLang="en-US"/>
          </a:p>
        </p:txBody>
      </p:sp>
      <p:sp>
        <p:nvSpPr>
          <p:cNvPr id="220162" name="Rectangle 2">
            <a:extLst>
              <a:ext uri="{FF2B5EF4-FFF2-40B4-BE49-F238E27FC236}">
                <a16:creationId xmlns:a16="http://schemas.microsoft.com/office/drawing/2014/main" id="{C7484858-3F5A-45DC-B6B4-3757F494DC75}"/>
              </a:ext>
            </a:extLst>
          </p:cNvPr>
          <p:cNvSpPr>
            <a:spLocks noGrp="1" noRot="1" noChangeAspect="1" noChangeArrowheads="1" noTextEdit="1"/>
          </p:cNvSpPr>
          <p:nvPr>
            <p:ph type="sldImg"/>
          </p:nvPr>
        </p:nvSpPr>
        <p:spPr>
          <a:ln/>
        </p:spPr>
      </p:sp>
      <p:sp>
        <p:nvSpPr>
          <p:cNvPr id="220163" name="Rectangle 3">
            <a:extLst>
              <a:ext uri="{FF2B5EF4-FFF2-40B4-BE49-F238E27FC236}">
                <a16:creationId xmlns:a16="http://schemas.microsoft.com/office/drawing/2014/main" id="{8136073D-EBB0-4597-BBF5-D32B5DD4278C}"/>
              </a:ext>
            </a:extLst>
          </p:cNvPr>
          <p:cNvSpPr>
            <a:spLocks noGrp="1" noChangeArrowheads="1"/>
          </p:cNvSpPr>
          <p:nvPr>
            <p:ph type="body" idx="1"/>
          </p:nvPr>
        </p:nvSpPr>
        <p:spPr>
          <a:xfrm>
            <a:off x="228600" y="3241675"/>
            <a:ext cx="6629400" cy="6237288"/>
          </a:xfrm>
        </p:spPr>
        <p:txBody>
          <a:bodyPr/>
          <a:lstStyle/>
          <a:p>
            <a:endParaRPr lang="en-GB" altLang="en-US" sz="3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11</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88340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12</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4553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13</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67618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15</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54562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17</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23544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18</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92041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19</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21400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2BB8E71-49C5-4692-ABC0-9387E8CCA7CA}"/>
              </a:ext>
            </a:extLst>
          </p:cNvPr>
          <p:cNvSpPr>
            <a:spLocks noGrp="1" noChangeArrowheads="1"/>
          </p:cNvSpPr>
          <p:nvPr>
            <p:ph type="body" idx="1"/>
          </p:nvPr>
        </p:nvSpPr>
        <p:spPr>
          <a:ln/>
        </p:spPr>
        <p:txBody>
          <a:bodyPr/>
          <a:lstStyle/>
          <a:p>
            <a:pPr>
              <a:defRPr/>
            </a:pPr>
            <a:endParaRPr lang="en-GB">
              <a:ea typeface="ＭＳ Ｐゴシック" charset="0"/>
            </a:endParaRPr>
          </a:p>
        </p:txBody>
      </p:sp>
      <p:sp>
        <p:nvSpPr>
          <p:cNvPr id="51203" name="Rectangle 3">
            <a:extLst>
              <a:ext uri="{FF2B5EF4-FFF2-40B4-BE49-F238E27FC236}">
                <a16:creationId xmlns:a16="http://schemas.microsoft.com/office/drawing/2014/main" id="{198AD69D-DB82-41EF-BAB4-174F28B6198C}"/>
              </a:ext>
            </a:extLst>
          </p:cNvPr>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3078984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52D0C83B-AE05-44A5-8C66-4797F3BB9E4C}"/>
              </a:ext>
            </a:extLst>
          </p:cNvPr>
          <p:cNvSpPr>
            <a:spLocks noGrp="1" noChangeArrowheads="1"/>
          </p:cNvSpPr>
          <p:nvPr>
            <p:ph type="body" idx="1"/>
          </p:nvPr>
        </p:nvSpPr>
        <p:spPr>
          <a:ln/>
        </p:spPr>
        <p:txBody>
          <a:bodyPr/>
          <a:lstStyle/>
          <a:p>
            <a:pPr>
              <a:defRPr/>
            </a:pPr>
            <a:endParaRPr lang="en-GB">
              <a:ea typeface="ＭＳ Ｐゴシック" charset="0"/>
            </a:endParaRPr>
          </a:p>
        </p:txBody>
      </p:sp>
      <p:sp>
        <p:nvSpPr>
          <p:cNvPr id="71683" name="Rectangle 3">
            <a:extLst>
              <a:ext uri="{FF2B5EF4-FFF2-40B4-BE49-F238E27FC236}">
                <a16:creationId xmlns:a16="http://schemas.microsoft.com/office/drawing/2014/main" id="{7879E922-932D-4551-95F1-A392CDDA550A}"/>
              </a:ext>
            </a:extLst>
          </p:cNvPr>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1572059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2</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108354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AB7749DE-337D-4B3F-BFD6-CFCDDF8D791C}"/>
              </a:ext>
            </a:extLst>
          </p:cNvPr>
          <p:cNvSpPr>
            <a:spLocks noGrp="1" noChangeArrowheads="1"/>
          </p:cNvSpPr>
          <p:nvPr>
            <p:ph type="body" idx="1"/>
          </p:nvPr>
        </p:nvSpPr>
        <p:spPr>
          <a:ln/>
        </p:spPr>
        <p:txBody>
          <a:bodyPr/>
          <a:lstStyle/>
          <a:p>
            <a:pPr>
              <a:defRPr/>
            </a:pPr>
            <a:endParaRPr lang="en-GB" dirty="0">
              <a:ea typeface="ＭＳ Ｐゴシック" charset="0"/>
            </a:endParaRPr>
          </a:p>
        </p:txBody>
      </p:sp>
      <p:sp>
        <p:nvSpPr>
          <p:cNvPr id="73731" name="Rectangle 3">
            <a:extLst>
              <a:ext uri="{FF2B5EF4-FFF2-40B4-BE49-F238E27FC236}">
                <a16:creationId xmlns:a16="http://schemas.microsoft.com/office/drawing/2014/main" id="{F97834EB-17B9-4929-89BF-DC1DA6DFD335}"/>
              </a:ext>
            </a:extLst>
          </p:cNvPr>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704775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7704E514-89E5-42C0-A4AF-17F03A0CC5BE}"/>
              </a:ext>
            </a:extLst>
          </p:cNvPr>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xmlns="" val="1"/>
            </a:ext>
          </a:extLst>
        </p:spPr>
      </p:sp>
      <p:sp>
        <p:nvSpPr>
          <p:cNvPr id="107523" name="Rectangle 3">
            <a:extLst>
              <a:ext uri="{FF2B5EF4-FFF2-40B4-BE49-F238E27FC236}">
                <a16:creationId xmlns:a16="http://schemas.microsoft.com/office/drawing/2014/main" id="{94EF7B17-6C37-4E58-91DF-DFCB8C72B04B}"/>
              </a:ext>
            </a:extLst>
          </p:cNvPr>
          <p:cNvSpPr>
            <a:spLocks noGrp="1" noChangeArrowheads="1"/>
          </p:cNvSpPr>
          <p:nvPr>
            <p:ph type="body" idx="1"/>
          </p:nvPr>
        </p:nvSpPr>
        <p:spPr/>
        <p:txBody>
          <a:bodyPr/>
          <a:lstStyle/>
          <a:p>
            <a:pPr>
              <a:defRPr/>
            </a:pPr>
            <a:endParaRPr lang="en-GB">
              <a:ea typeface="ＭＳ Ｐゴシック" charset="0"/>
            </a:endParaRPr>
          </a:p>
        </p:txBody>
      </p:sp>
    </p:spTree>
    <p:extLst>
      <p:ext uri="{BB962C8B-B14F-4D97-AF65-F5344CB8AC3E}">
        <p14:creationId xmlns:p14="http://schemas.microsoft.com/office/powerpoint/2010/main" val="4111721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E603F2E4-8853-4ACC-A3AF-817CFA85724D}"/>
              </a:ext>
            </a:extLst>
          </p:cNvPr>
          <p:cNvSpPr>
            <a:spLocks noGrp="1" noChangeArrowheads="1"/>
          </p:cNvSpPr>
          <p:nvPr>
            <p:ph type="body" idx="1"/>
          </p:nvPr>
        </p:nvSpPr>
        <p:spPr>
          <a:ln/>
        </p:spPr>
        <p:txBody>
          <a:bodyPr/>
          <a:lstStyle/>
          <a:p>
            <a:pPr>
              <a:defRPr/>
            </a:pPr>
            <a:endParaRPr lang="en-GB" dirty="0">
              <a:ea typeface="ＭＳ Ｐゴシック" charset="0"/>
            </a:endParaRPr>
          </a:p>
        </p:txBody>
      </p:sp>
      <p:sp>
        <p:nvSpPr>
          <p:cNvPr id="75779" name="Rectangle 3">
            <a:extLst>
              <a:ext uri="{FF2B5EF4-FFF2-40B4-BE49-F238E27FC236}">
                <a16:creationId xmlns:a16="http://schemas.microsoft.com/office/drawing/2014/main" id="{A5DB9264-0C99-4D48-A174-5FE969F893BB}"/>
              </a:ext>
            </a:extLst>
          </p:cNvPr>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4168664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FAD89FB-F5A6-4D02-AF00-8E7863E191A4}"/>
              </a:ext>
            </a:extLst>
          </p:cNvPr>
          <p:cNvSpPr>
            <a:spLocks noGrp="1" noChangeArrowheads="1"/>
          </p:cNvSpPr>
          <p:nvPr>
            <p:ph type="sldNum" sz="quarter" idx="5"/>
          </p:nvPr>
        </p:nvSpPr>
        <p:spPr>
          <a:ln/>
        </p:spPr>
        <p:txBody>
          <a:bodyPr/>
          <a:lstStyle/>
          <a:p>
            <a:fld id="{D72724BC-C35E-4E94-B7E3-70ABADDD04A0}" type="slidenum">
              <a:rPr lang="en-GB" altLang="en-US"/>
              <a:pPr/>
              <a:t>26</a:t>
            </a:fld>
            <a:endParaRPr lang="en-GB" altLang="en-US"/>
          </a:p>
        </p:txBody>
      </p:sp>
      <p:sp>
        <p:nvSpPr>
          <p:cNvPr id="30722" name="Rectangle 2">
            <a:extLst>
              <a:ext uri="{FF2B5EF4-FFF2-40B4-BE49-F238E27FC236}">
                <a16:creationId xmlns:a16="http://schemas.microsoft.com/office/drawing/2014/main" id="{59F318C9-7470-405F-9D8A-FAED57417413}"/>
              </a:ext>
            </a:extLst>
          </p:cNvPr>
          <p:cNvSpPr>
            <a:spLocks noGrp="1" noRot="1" noChangeAspect="1" noChangeArrowheads="1" noTextEdit="1"/>
          </p:cNvSpPr>
          <p:nvPr>
            <p:ph type="sldImg"/>
          </p:nvPr>
        </p:nvSpPr>
        <p:spPr>
          <a:ln cap="flat"/>
        </p:spPr>
      </p:sp>
      <p:sp>
        <p:nvSpPr>
          <p:cNvPr id="30723" name="Rectangle 3">
            <a:extLst>
              <a:ext uri="{FF2B5EF4-FFF2-40B4-BE49-F238E27FC236}">
                <a16:creationId xmlns:a16="http://schemas.microsoft.com/office/drawing/2014/main" id="{ADF5B708-48C1-4E13-B01A-931D1F1DA554}"/>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2780414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27</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809570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28</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59273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29</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98883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30</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804439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31</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968303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881F62-715C-4214-93F7-8977C4FBEB4A}"/>
              </a:ext>
            </a:extLst>
          </p:cNvPr>
          <p:cNvSpPr>
            <a:spLocks noGrp="1" noChangeArrowheads="1"/>
          </p:cNvSpPr>
          <p:nvPr>
            <p:ph type="sldNum" sz="quarter" idx="5"/>
          </p:nvPr>
        </p:nvSpPr>
        <p:spPr>
          <a:ln/>
        </p:spPr>
        <p:txBody>
          <a:bodyPr/>
          <a:lstStyle/>
          <a:p>
            <a:fld id="{DE27A8F6-F3A4-4F83-AB97-C5D08A9DA38A}" type="slidenum">
              <a:rPr lang="en-GB" altLang="en-US"/>
              <a:pPr/>
              <a:t>32</a:t>
            </a:fld>
            <a:endParaRPr lang="en-GB" altLang="en-US"/>
          </a:p>
        </p:txBody>
      </p:sp>
      <p:sp>
        <p:nvSpPr>
          <p:cNvPr id="32770" name="Rectangle 2">
            <a:extLst>
              <a:ext uri="{FF2B5EF4-FFF2-40B4-BE49-F238E27FC236}">
                <a16:creationId xmlns:a16="http://schemas.microsoft.com/office/drawing/2014/main" id="{1CF0B220-A57D-4EF8-A037-40F3035AAB9A}"/>
              </a:ext>
            </a:extLst>
          </p:cNvPr>
          <p:cNvSpPr>
            <a:spLocks noGrp="1" noRot="1" noChangeAspect="1" noChangeArrowheads="1" noTextEdit="1"/>
          </p:cNvSpPr>
          <p:nvPr>
            <p:ph type="sldImg"/>
          </p:nvPr>
        </p:nvSpPr>
        <p:spPr>
          <a:ln cap="flat"/>
        </p:spPr>
      </p:sp>
      <p:sp>
        <p:nvSpPr>
          <p:cNvPr id="32771" name="Rectangle 3">
            <a:extLst>
              <a:ext uri="{FF2B5EF4-FFF2-40B4-BE49-F238E27FC236}">
                <a16:creationId xmlns:a16="http://schemas.microsoft.com/office/drawing/2014/main" id="{7EF37329-CE21-40D9-AA3E-BA8EEF2E1BA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11471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3</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489106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244F29E-88C8-4A64-9D65-D84CA636962D}"/>
              </a:ext>
            </a:extLst>
          </p:cNvPr>
          <p:cNvSpPr>
            <a:spLocks noGrp="1" noChangeArrowheads="1"/>
          </p:cNvSpPr>
          <p:nvPr>
            <p:ph type="sldNum" sz="quarter" idx="5"/>
          </p:nvPr>
        </p:nvSpPr>
        <p:spPr>
          <a:ln/>
        </p:spPr>
        <p:txBody>
          <a:bodyPr/>
          <a:lstStyle/>
          <a:p>
            <a:fld id="{09822F17-E9CC-4F8C-9A4C-A9805852CAE8}" type="slidenum">
              <a:rPr lang="en-GB" altLang="en-US"/>
              <a:pPr/>
              <a:t>33</a:t>
            </a:fld>
            <a:endParaRPr lang="en-GB" altLang="en-US"/>
          </a:p>
        </p:txBody>
      </p:sp>
      <p:sp>
        <p:nvSpPr>
          <p:cNvPr id="34818" name="Rectangle 2">
            <a:extLst>
              <a:ext uri="{FF2B5EF4-FFF2-40B4-BE49-F238E27FC236}">
                <a16:creationId xmlns:a16="http://schemas.microsoft.com/office/drawing/2014/main" id="{874FB9A7-6EDB-4BB8-A710-BCD3A10082B4}"/>
              </a:ext>
            </a:extLst>
          </p:cNvPr>
          <p:cNvSpPr>
            <a:spLocks noGrp="1" noRot="1" noChangeAspect="1" noChangeArrowheads="1" noTextEdit="1"/>
          </p:cNvSpPr>
          <p:nvPr>
            <p:ph type="sldImg"/>
          </p:nvPr>
        </p:nvSpPr>
        <p:spPr>
          <a:ln cap="flat"/>
        </p:spPr>
      </p:sp>
      <p:sp>
        <p:nvSpPr>
          <p:cNvPr id="34819" name="Rectangle 3">
            <a:extLst>
              <a:ext uri="{FF2B5EF4-FFF2-40B4-BE49-F238E27FC236}">
                <a16:creationId xmlns:a16="http://schemas.microsoft.com/office/drawing/2014/main" id="{1D0F825F-DC57-43D8-A14E-9DCC510B01DC}"/>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5390933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6AF50FE-2DBC-49E5-A02F-03BCAE026D76}"/>
              </a:ext>
            </a:extLst>
          </p:cNvPr>
          <p:cNvSpPr>
            <a:spLocks noGrp="1" noChangeArrowheads="1"/>
          </p:cNvSpPr>
          <p:nvPr>
            <p:ph type="sldNum" sz="quarter" idx="5"/>
          </p:nvPr>
        </p:nvSpPr>
        <p:spPr>
          <a:ln/>
        </p:spPr>
        <p:txBody>
          <a:bodyPr/>
          <a:lstStyle/>
          <a:p>
            <a:fld id="{8BCC3346-BA54-46A4-A742-4C24E1F40F32}" type="slidenum">
              <a:rPr lang="en-GB" altLang="en-US"/>
              <a:pPr/>
              <a:t>35</a:t>
            </a:fld>
            <a:endParaRPr lang="en-GB" altLang="en-US"/>
          </a:p>
        </p:txBody>
      </p:sp>
      <p:sp>
        <p:nvSpPr>
          <p:cNvPr id="14338" name="Rectangle 2">
            <a:extLst>
              <a:ext uri="{FF2B5EF4-FFF2-40B4-BE49-F238E27FC236}">
                <a16:creationId xmlns:a16="http://schemas.microsoft.com/office/drawing/2014/main" id="{C1D11D52-7E08-43A5-BF0C-C6A15BF7A239}"/>
              </a:ext>
            </a:extLst>
          </p:cNvPr>
          <p:cNvSpPr>
            <a:spLocks noGrp="1" noRot="1" noChangeAspect="1" noChangeArrowheads="1" noTextEdit="1"/>
          </p:cNvSpPr>
          <p:nvPr>
            <p:ph type="sldImg"/>
          </p:nvPr>
        </p:nvSpPr>
        <p:spPr>
          <a:ln cap="flat"/>
        </p:spPr>
      </p:sp>
      <p:sp>
        <p:nvSpPr>
          <p:cNvPr id="14339" name="Rectangle 3">
            <a:extLst>
              <a:ext uri="{FF2B5EF4-FFF2-40B4-BE49-F238E27FC236}">
                <a16:creationId xmlns:a16="http://schemas.microsoft.com/office/drawing/2014/main" id="{37F4D085-ACDD-401D-A830-E61C35EFB47C}"/>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9243480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28B40E0-DE6C-41CE-A086-75975486D60B}"/>
              </a:ext>
            </a:extLst>
          </p:cNvPr>
          <p:cNvSpPr>
            <a:spLocks noGrp="1" noChangeArrowheads="1"/>
          </p:cNvSpPr>
          <p:nvPr>
            <p:ph type="sldNum" sz="quarter" idx="5"/>
          </p:nvPr>
        </p:nvSpPr>
        <p:spPr>
          <a:ln/>
        </p:spPr>
        <p:txBody>
          <a:bodyPr/>
          <a:lstStyle/>
          <a:p>
            <a:fld id="{955EEE64-5943-49DD-B416-DAE9A113FED9}" type="slidenum">
              <a:rPr lang="en-GB" altLang="en-US"/>
              <a:pPr/>
              <a:t>36</a:t>
            </a:fld>
            <a:endParaRPr lang="en-GB" altLang="en-US"/>
          </a:p>
        </p:txBody>
      </p:sp>
      <p:sp>
        <p:nvSpPr>
          <p:cNvPr id="16386" name="Rectangle 2">
            <a:extLst>
              <a:ext uri="{FF2B5EF4-FFF2-40B4-BE49-F238E27FC236}">
                <a16:creationId xmlns:a16="http://schemas.microsoft.com/office/drawing/2014/main" id="{D00990EB-B612-45BA-A7CF-289EF13CA70F}"/>
              </a:ext>
            </a:extLst>
          </p:cNvPr>
          <p:cNvSpPr>
            <a:spLocks noGrp="1" noRot="1" noChangeAspect="1" noChangeArrowheads="1" noTextEdit="1"/>
          </p:cNvSpPr>
          <p:nvPr>
            <p:ph type="sldImg"/>
          </p:nvPr>
        </p:nvSpPr>
        <p:spPr>
          <a:ln cap="flat"/>
        </p:spPr>
      </p:sp>
      <p:sp>
        <p:nvSpPr>
          <p:cNvPr id="16387" name="Rectangle 3">
            <a:extLst>
              <a:ext uri="{FF2B5EF4-FFF2-40B4-BE49-F238E27FC236}">
                <a16:creationId xmlns:a16="http://schemas.microsoft.com/office/drawing/2014/main" id="{E5C28ECC-A4B5-4544-8C22-4F2CF4CD03CA}"/>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5317961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37</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9281177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38</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6271163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39</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42926768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40</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6639314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41</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8962970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42</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3127569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43</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890197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4</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522830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44</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3483928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45</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3574584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46</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814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1CFA58-39B8-445B-96B1-0329D3522AFA}"/>
              </a:ext>
            </a:extLst>
          </p:cNvPr>
          <p:cNvSpPr>
            <a:spLocks noGrp="1" noChangeArrowheads="1"/>
          </p:cNvSpPr>
          <p:nvPr>
            <p:ph type="sldNum" sz="quarter" idx="5"/>
          </p:nvPr>
        </p:nvSpPr>
        <p:spPr>
          <a:ln/>
        </p:spPr>
        <p:txBody>
          <a:bodyPr/>
          <a:lstStyle/>
          <a:p>
            <a:fld id="{841BBA1A-CC71-44F4-B720-2F9423CC6F05}" type="slidenum">
              <a:rPr lang="en-GB" altLang="en-US"/>
              <a:pPr/>
              <a:t>47</a:t>
            </a:fld>
            <a:endParaRPr lang="en-GB" altLang="en-US"/>
          </a:p>
        </p:txBody>
      </p:sp>
      <p:sp>
        <p:nvSpPr>
          <p:cNvPr id="18434" name="Rectangle 2">
            <a:extLst>
              <a:ext uri="{FF2B5EF4-FFF2-40B4-BE49-F238E27FC236}">
                <a16:creationId xmlns:a16="http://schemas.microsoft.com/office/drawing/2014/main" id="{2290FD14-D9D8-48D2-B460-459B04A4B608}"/>
              </a:ext>
            </a:extLst>
          </p:cNvPr>
          <p:cNvSpPr>
            <a:spLocks noGrp="1" noRot="1" noChangeAspect="1" noChangeArrowheads="1" noTextEdit="1"/>
          </p:cNvSpPr>
          <p:nvPr>
            <p:ph type="sldImg"/>
          </p:nvPr>
        </p:nvSpPr>
        <p:spPr>
          <a:ln cap="flat"/>
        </p:spPr>
      </p:sp>
      <p:sp>
        <p:nvSpPr>
          <p:cNvPr id="18435" name="Rectangle 3">
            <a:extLst>
              <a:ext uri="{FF2B5EF4-FFF2-40B4-BE49-F238E27FC236}">
                <a16:creationId xmlns:a16="http://schemas.microsoft.com/office/drawing/2014/main" id="{1C5BCC47-2A4F-46C2-B90E-285F89307FDF}"/>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5675344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0AFCDBE-F607-4AAA-9738-5D664F9FE596}"/>
              </a:ext>
            </a:extLst>
          </p:cNvPr>
          <p:cNvSpPr>
            <a:spLocks noGrp="1" noChangeArrowheads="1"/>
          </p:cNvSpPr>
          <p:nvPr>
            <p:ph type="sldNum" sz="quarter" idx="5"/>
          </p:nvPr>
        </p:nvSpPr>
        <p:spPr>
          <a:ln/>
        </p:spPr>
        <p:txBody>
          <a:bodyPr/>
          <a:lstStyle/>
          <a:p>
            <a:fld id="{2E4EA4CE-933B-4BE4-998D-C7257D630166}" type="slidenum">
              <a:rPr lang="en-GB" altLang="en-US"/>
              <a:pPr/>
              <a:t>49</a:t>
            </a:fld>
            <a:endParaRPr lang="en-GB" altLang="en-US"/>
          </a:p>
        </p:txBody>
      </p:sp>
      <p:sp>
        <p:nvSpPr>
          <p:cNvPr id="20482" name="Rectangle 2">
            <a:extLst>
              <a:ext uri="{FF2B5EF4-FFF2-40B4-BE49-F238E27FC236}">
                <a16:creationId xmlns:a16="http://schemas.microsoft.com/office/drawing/2014/main" id="{63FD56FE-58AD-4DCE-90F0-CD692B63CA0A}"/>
              </a:ext>
            </a:extLst>
          </p:cNvPr>
          <p:cNvSpPr>
            <a:spLocks noGrp="1" noRot="1" noChangeAspect="1" noChangeArrowheads="1" noTextEdit="1"/>
          </p:cNvSpPr>
          <p:nvPr>
            <p:ph type="sldImg"/>
          </p:nvPr>
        </p:nvSpPr>
        <p:spPr>
          <a:ln cap="flat"/>
        </p:spPr>
      </p:sp>
      <p:sp>
        <p:nvSpPr>
          <p:cNvPr id="20483" name="Rectangle 3">
            <a:extLst>
              <a:ext uri="{FF2B5EF4-FFF2-40B4-BE49-F238E27FC236}">
                <a16:creationId xmlns:a16="http://schemas.microsoft.com/office/drawing/2014/main" id="{F7A9C9DE-C1E4-4ABA-B9DB-5B58040FF1D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4121670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F9F35F-EEBF-4707-9768-E5E12D5D8A5A}"/>
              </a:ext>
            </a:extLst>
          </p:cNvPr>
          <p:cNvSpPr>
            <a:spLocks noGrp="1" noChangeArrowheads="1"/>
          </p:cNvSpPr>
          <p:nvPr>
            <p:ph type="sldNum" sz="quarter" idx="5"/>
          </p:nvPr>
        </p:nvSpPr>
        <p:spPr>
          <a:ln/>
        </p:spPr>
        <p:txBody>
          <a:bodyPr/>
          <a:lstStyle/>
          <a:p>
            <a:fld id="{5DDE8EBE-265D-41AA-BF2D-03A983D7715B}" type="slidenum">
              <a:rPr lang="en-GB" altLang="en-US"/>
              <a:pPr/>
              <a:t>50</a:t>
            </a:fld>
            <a:endParaRPr lang="en-GB" altLang="en-US"/>
          </a:p>
        </p:txBody>
      </p:sp>
      <p:sp>
        <p:nvSpPr>
          <p:cNvPr id="22530" name="Rectangle 2">
            <a:extLst>
              <a:ext uri="{FF2B5EF4-FFF2-40B4-BE49-F238E27FC236}">
                <a16:creationId xmlns:a16="http://schemas.microsoft.com/office/drawing/2014/main" id="{A7CD23A2-7E59-4DDC-880B-12F0C7F938A4}"/>
              </a:ext>
            </a:extLst>
          </p:cNvPr>
          <p:cNvSpPr>
            <a:spLocks noGrp="1" noRot="1" noChangeAspect="1" noChangeArrowheads="1" noTextEdit="1"/>
          </p:cNvSpPr>
          <p:nvPr>
            <p:ph type="sldImg"/>
          </p:nvPr>
        </p:nvSpPr>
        <p:spPr>
          <a:ln cap="flat"/>
        </p:spPr>
      </p:sp>
      <p:sp>
        <p:nvSpPr>
          <p:cNvPr id="22531" name="Rectangle 3">
            <a:extLst>
              <a:ext uri="{FF2B5EF4-FFF2-40B4-BE49-F238E27FC236}">
                <a16:creationId xmlns:a16="http://schemas.microsoft.com/office/drawing/2014/main" id="{7CD55271-BD7A-4CE8-ABD1-61235A688A35}"/>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8562715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52</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581063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0253595-43FD-4283-A19C-BC433AFB4FEC}"/>
              </a:ext>
            </a:extLst>
          </p:cNvPr>
          <p:cNvSpPr>
            <a:spLocks noGrp="1" noChangeArrowheads="1"/>
          </p:cNvSpPr>
          <p:nvPr>
            <p:ph type="sldNum" sz="quarter" idx="5"/>
          </p:nvPr>
        </p:nvSpPr>
        <p:spPr>
          <a:ln/>
        </p:spPr>
        <p:txBody>
          <a:bodyPr/>
          <a:lstStyle/>
          <a:p>
            <a:fld id="{7BE653CB-228C-44FD-9B43-14238CF1EF8C}" type="slidenum">
              <a:rPr lang="en-GB" altLang="en-US"/>
              <a:pPr/>
              <a:t>53</a:t>
            </a:fld>
            <a:endParaRPr lang="en-GB" altLang="en-US"/>
          </a:p>
        </p:txBody>
      </p:sp>
      <p:sp>
        <p:nvSpPr>
          <p:cNvPr id="59394" name="Rectangle 2">
            <a:extLst>
              <a:ext uri="{FF2B5EF4-FFF2-40B4-BE49-F238E27FC236}">
                <a16:creationId xmlns:a16="http://schemas.microsoft.com/office/drawing/2014/main" id="{E143D661-95AB-4864-B670-55DA4B4EDF1E}"/>
              </a:ext>
            </a:extLst>
          </p:cNvPr>
          <p:cNvSpPr>
            <a:spLocks noGrp="1" noRot="1" noChangeAspect="1" noChangeArrowheads="1" noTextEdit="1"/>
          </p:cNvSpPr>
          <p:nvPr>
            <p:ph type="sldImg"/>
          </p:nvPr>
        </p:nvSpPr>
        <p:spPr>
          <a:ln cap="flat"/>
        </p:spPr>
      </p:sp>
      <p:sp>
        <p:nvSpPr>
          <p:cNvPr id="59395" name="Rectangle 3">
            <a:extLst>
              <a:ext uri="{FF2B5EF4-FFF2-40B4-BE49-F238E27FC236}">
                <a16:creationId xmlns:a16="http://schemas.microsoft.com/office/drawing/2014/main" id="{D6CA2CEA-FEA8-4A94-93E2-413DA30D9879}"/>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05398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55</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837259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E36BC0E-7783-467F-97F4-2580DB417B08}"/>
              </a:ext>
            </a:extLst>
          </p:cNvPr>
          <p:cNvSpPr>
            <a:spLocks noGrp="1" noChangeArrowheads="1"/>
          </p:cNvSpPr>
          <p:nvPr>
            <p:ph type="sldNum" sz="quarter" idx="5"/>
          </p:nvPr>
        </p:nvSpPr>
        <p:spPr>
          <a:ln/>
        </p:spPr>
        <p:txBody>
          <a:bodyPr/>
          <a:lstStyle/>
          <a:p>
            <a:fld id="{26E1A254-320F-4757-8CA0-36F358480FF8}" type="slidenum">
              <a:rPr lang="en-GB" altLang="en-US"/>
              <a:pPr/>
              <a:t>56</a:t>
            </a:fld>
            <a:endParaRPr lang="en-GB" altLang="en-US"/>
          </a:p>
        </p:txBody>
      </p:sp>
      <p:sp>
        <p:nvSpPr>
          <p:cNvPr id="24578" name="Rectangle 2">
            <a:extLst>
              <a:ext uri="{FF2B5EF4-FFF2-40B4-BE49-F238E27FC236}">
                <a16:creationId xmlns:a16="http://schemas.microsoft.com/office/drawing/2014/main" id="{94840011-BE79-4A2C-9872-614D620CF888}"/>
              </a:ext>
            </a:extLst>
          </p:cNvPr>
          <p:cNvSpPr>
            <a:spLocks noGrp="1" noRot="1" noChangeAspect="1" noChangeArrowheads="1" noTextEdit="1"/>
          </p:cNvSpPr>
          <p:nvPr>
            <p:ph type="sldImg"/>
          </p:nvPr>
        </p:nvSpPr>
        <p:spPr>
          <a:ln cap="flat"/>
        </p:spPr>
      </p:sp>
      <p:sp>
        <p:nvSpPr>
          <p:cNvPr id="24579" name="Rectangle 3">
            <a:extLst>
              <a:ext uri="{FF2B5EF4-FFF2-40B4-BE49-F238E27FC236}">
                <a16:creationId xmlns:a16="http://schemas.microsoft.com/office/drawing/2014/main" id="{31115F62-CD9B-4199-9A91-2EAD82FE721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785477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5</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757430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57</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1487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6DB9ED-50A1-4AC6-BCBB-201BFBD0BE7A}"/>
              </a:ext>
            </a:extLst>
          </p:cNvPr>
          <p:cNvSpPr>
            <a:spLocks noGrp="1" noChangeArrowheads="1"/>
          </p:cNvSpPr>
          <p:nvPr>
            <p:ph type="sldNum" sz="quarter" idx="5"/>
          </p:nvPr>
        </p:nvSpPr>
        <p:spPr>
          <a:ln/>
        </p:spPr>
        <p:txBody>
          <a:bodyPr/>
          <a:lstStyle/>
          <a:p>
            <a:fld id="{310FF681-B7A2-45A2-8448-6A5D26141C23}" type="slidenum">
              <a:rPr lang="en-GB" altLang="en-US"/>
              <a:pPr/>
              <a:t>58</a:t>
            </a:fld>
            <a:endParaRPr lang="en-GB" altLang="en-US"/>
          </a:p>
        </p:txBody>
      </p:sp>
      <p:sp>
        <p:nvSpPr>
          <p:cNvPr id="336898" name="Rectangle 2">
            <a:extLst>
              <a:ext uri="{FF2B5EF4-FFF2-40B4-BE49-F238E27FC236}">
                <a16:creationId xmlns:a16="http://schemas.microsoft.com/office/drawing/2014/main" id="{D7558FEA-E38A-483F-ABF1-A205684EC761}"/>
              </a:ext>
            </a:extLst>
          </p:cNvPr>
          <p:cNvSpPr>
            <a:spLocks noGrp="1" noRot="1" noChangeAspect="1" noChangeArrowheads="1" noTextEdit="1"/>
          </p:cNvSpPr>
          <p:nvPr>
            <p:ph type="sldImg"/>
          </p:nvPr>
        </p:nvSpPr>
        <p:spPr>
          <a:ln/>
        </p:spPr>
      </p:sp>
      <p:sp>
        <p:nvSpPr>
          <p:cNvPr id="336899" name="Rectangle 3">
            <a:extLst>
              <a:ext uri="{FF2B5EF4-FFF2-40B4-BE49-F238E27FC236}">
                <a16:creationId xmlns:a16="http://schemas.microsoft.com/office/drawing/2014/main" id="{80A1CA57-56BD-4B67-A0D0-0A8BA3EBC713}"/>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A9C8575-BC09-424B-9E51-1A99C2239F04}"/>
              </a:ext>
            </a:extLst>
          </p:cNvPr>
          <p:cNvSpPr>
            <a:spLocks noGrp="1" noChangeArrowheads="1"/>
          </p:cNvSpPr>
          <p:nvPr>
            <p:ph type="sldNum" sz="quarter" idx="5"/>
          </p:nvPr>
        </p:nvSpPr>
        <p:spPr>
          <a:ln/>
        </p:spPr>
        <p:txBody>
          <a:bodyPr/>
          <a:lstStyle/>
          <a:p>
            <a:fld id="{28DC9474-4B25-40FF-9EB1-21663CF9B020}" type="slidenum">
              <a:rPr lang="en-GB" altLang="en-US"/>
              <a:pPr/>
              <a:t>59</a:t>
            </a:fld>
            <a:endParaRPr lang="en-GB" altLang="en-US"/>
          </a:p>
        </p:txBody>
      </p:sp>
      <p:sp>
        <p:nvSpPr>
          <p:cNvPr id="338946" name="Rectangle 2">
            <a:extLst>
              <a:ext uri="{FF2B5EF4-FFF2-40B4-BE49-F238E27FC236}">
                <a16:creationId xmlns:a16="http://schemas.microsoft.com/office/drawing/2014/main" id="{25C85D2A-841A-449D-8FC7-F424AACB7E3E}"/>
              </a:ext>
            </a:extLst>
          </p:cNvPr>
          <p:cNvSpPr>
            <a:spLocks noGrp="1" noRot="1" noChangeAspect="1" noChangeArrowheads="1" noTextEdit="1"/>
          </p:cNvSpPr>
          <p:nvPr>
            <p:ph type="sldImg"/>
          </p:nvPr>
        </p:nvSpPr>
        <p:spPr>
          <a:ln/>
        </p:spPr>
      </p:sp>
      <p:sp>
        <p:nvSpPr>
          <p:cNvPr id="338947" name="Rectangle 3">
            <a:extLst>
              <a:ext uri="{FF2B5EF4-FFF2-40B4-BE49-F238E27FC236}">
                <a16:creationId xmlns:a16="http://schemas.microsoft.com/office/drawing/2014/main" id="{16AE92F3-1DA0-497A-8A28-23C10640DE55}"/>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A9C8575-BC09-424B-9E51-1A99C2239F04}"/>
              </a:ext>
            </a:extLst>
          </p:cNvPr>
          <p:cNvSpPr>
            <a:spLocks noGrp="1" noChangeArrowheads="1"/>
          </p:cNvSpPr>
          <p:nvPr>
            <p:ph type="sldNum" sz="quarter" idx="5"/>
          </p:nvPr>
        </p:nvSpPr>
        <p:spPr>
          <a:ln/>
        </p:spPr>
        <p:txBody>
          <a:bodyPr/>
          <a:lstStyle/>
          <a:p>
            <a:fld id="{28DC9474-4B25-40FF-9EB1-21663CF9B020}" type="slidenum">
              <a:rPr lang="en-GB" altLang="en-US"/>
              <a:pPr/>
              <a:t>60</a:t>
            </a:fld>
            <a:endParaRPr lang="en-GB" altLang="en-US"/>
          </a:p>
        </p:txBody>
      </p:sp>
      <p:sp>
        <p:nvSpPr>
          <p:cNvPr id="338946" name="Rectangle 2">
            <a:extLst>
              <a:ext uri="{FF2B5EF4-FFF2-40B4-BE49-F238E27FC236}">
                <a16:creationId xmlns:a16="http://schemas.microsoft.com/office/drawing/2014/main" id="{25C85D2A-841A-449D-8FC7-F424AACB7E3E}"/>
              </a:ext>
            </a:extLst>
          </p:cNvPr>
          <p:cNvSpPr>
            <a:spLocks noGrp="1" noRot="1" noChangeAspect="1" noChangeArrowheads="1" noTextEdit="1"/>
          </p:cNvSpPr>
          <p:nvPr>
            <p:ph type="sldImg"/>
          </p:nvPr>
        </p:nvSpPr>
        <p:spPr>
          <a:ln/>
        </p:spPr>
      </p:sp>
      <p:sp>
        <p:nvSpPr>
          <p:cNvPr id="338947" name="Rectangle 3">
            <a:extLst>
              <a:ext uri="{FF2B5EF4-FFF2-40B4-BE49-F238E27FC236}">
                <a16:creationId xmlns:a16="http://schemas.microsoft.com/office/drawing/2014/main" id="{16AE92F3-1DA0-497A-8A28-23C10640DE55}"/>
              </a:ext>
            </a:extLst>
          </p:cNvPr>
          <p:cNvSpPr>
            <a:spLocks noGrp="1" noChangeArrowheads="1"/>
          </p:cNvSpPr>
          <p:nvPr>
            <p:ph type="body" idx="1"/>
          </p:nvPr>
        </p:nvSpPr>
        <p:spPr>
          <a:xfrm>
            <a:off x="228600" y="3241675"/>
            <a:ext cx="6629400" cy="6238875"/>
          </a:xfrm>
        </p:spPr>
        <p:txBody>
          <a:bodyPr/>
          <a:lstStyle/>
          <a:p>
            <a:endParaRPr lang="en-GB" altLang="en-US" dirty="0"/>
          </a:p>
        </p:txBody>
      </p:sp>
    </p:spTree>
    <p:extLst>
      <p:ext uri="{BB962C8B-B14F-4D97-AF65-F5344CB8AC3E}">
        <p14:creationId xmlns:p14="http://schemas.microsoft.com/office/powerpoint/2010/main" val="187088453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62</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962888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64</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886311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495422-8B91-4ECC-B96D-B200ADEB2C28}"/>
              </a:ext>
            </a:extLst>
          </p:cNvPr>
          <p:cNvSpPr>
            <a:spLocks noGrp="1" noChangeArrowheads="1"/>
          </p:cNvSpPr>
          <p:nvPr>
            <p:ph type="sldNum" sz="quarter" idx="5"/>
          </p:nvPr>
        </p:nvSpPr>
        <p:spPr>
          <a:ln/>
        </p:spPr>
        <p:txBody>
          <a:bodyPr/>
          <a:lstStyle/>
          <a:p>
            <a:fld id="{FDDA65AD-1465-4591-9173-7CAA6E7D682E}" type="slidenum">
              <a:rPr lang="en-GB" altLang="en-US"/>
              <a:pPr/>
              <a:t>68</a:t>
            </a:fld>
            <a:endParaRPr lang="en-GB" altLang="en-US"/>
          </a:p>
        </p:txBody>
      </p:sp>
      <p:sp>
        <p:nvSpPr>
          <p:cNvPr id="340994" name="Rectangle 2">
            <a:extLst>
              <a:ext uri="{FF2B5EF4-FFF2-40B4-BE49-F238E27FC236}">
                <a16:creationId xmlns:a16="http://schemas.microsoft.com/office/drawing/2014/main" id="{8C5A5E9B-2E3E-4347-B1CF-8DDFE22D3CA9}"/>
              </a:ext>
            </a:extLst>
          </p:cNvPr>
          <p:cNvSpPr>
            <a:spLocks noGrp="1" noRot="1" noChangeAspect="1" noChangeArrowheads="1" noTextEdit="1"/>
          </p:cNvSpPr>
          <p:nvPr>
            <p:ph type="sldImg"/>
          </p:nvPr>
        </p:nvSpPr>
        <p:spPr>
          <a:ln/>
        </p:spPr>
      </p:sp>
      <p:sp>
        <p:nvSpPr>
          <p:cNvPr id="340995" name="Rectangle 3">
            <a:extLst>
              <a:ext uri="{FF2B5EF4-FFF2-40B4-BE49-F238E27FC236}">
                <a16:creationId xmlns:a16="http://schemas.microsoft.com/office/drawing/2014/main" id="{CCD63EE0-4BC7-4B56-AF30-52BE47ED3896}"/>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2D2110A-71E8-4F33-AFDA-496892BC90FB}"/>
              </a:ext>
            </a:extLst>
          </p:cNvPr>
          <p:cNvSpPr>
            <a:spLocks noGrp="1" noChangeArrowheads="1"/>
          </p:cNvSpPr>
          <p:nvPr>
            <p:ph type="sldNum" sz="quarter" idx="5"/>
          </p:nvPr>
        </p:nvSpPr>
        <p:spPr>
          <a:ln/>
        </p:spPr>
        <p:txBody>
          <a:bodyPr/>
          <a:lstStyle/>
          <a:p>
            <a:fld id="{DD5AA612-BBF8-4E0C-9430-CA99D3E9C082}" type="slidenum">
              <a:rPr lang="en-GB" altLang="en-US"/>
              <a:pPr/>
              <a:t>69</a:t>
            </a:fld>
            <a:endParaRPr lang="en-GB" altLang="en-US"/>
          </a:p>
        </p:txBody>
      </p:sp>
      <p:sp>
        <p:nvSpPr>
          <p:cNvPr id="343042" name="Rectangle 2">
            <a:extLst>
              <a:ext uri="{FF2B5EF4-FFF2-40B4-BE49-F238E27FC236}">
                <a16:creationId xmlns:a16="http://schemas.microsoft.com/office/drawing/2014/main" id="{ECDC8A75-09ED-4BBA-ADCA-96B81EED6812}"/>
              </a:ext>
            </a:extLst>
          </p:cNvPr>
          <p:cNvSpPr>
            <a:spLocks noGrp="1" noRot="1" noChangeAspect="1" noChangeArrowheads="1" noTextEdit="1"/>
          </p:cNvSpPr>
          <p:nvPr>
            <p:ph type="sldImg"/>
          </p:nvPr>
        </p:nvSpPr>
        <p:spPr>
          <a:ln/>
        </p:spPr>
      </p:sp>
      <p:sp>
        <p:nvSpPr>
          <p:cNvPr id="343043" name="Rectangle 3">
            <a:extLst>
              <a:ext uri="{FF2B5EF4-FFF2-40B4-BE49-F238E27FC236}">
                <a16:creationId xmlns:a16="http://schemas.microsoft.com/office/drawing/2014/main" id="{3772A08B-EE72-4B63-BB26-6E65D7CBF390}"/>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97390F8-FD0B-40C5-97B4-EE64DBC62DFF}"/>
              </a:ext>
            </a:extLst>
          </p:cNvPr>
          <p:cNvSpPr>
            <a:spLocks noGrp="1" noChangeArrowheads="1"/>
          </p:cNvSpPr>
          <p:nvPr>
            <p:ph type="sldNum" sz="quarter" idx="5"/>
          </p:nvPr>
        </p:nvSpPr>
        <p:spPr>
          <a:ln/>
        </p:spPr>
        <p:txBody>
          <a:bodyPr/>
          <a:lstStyle/>
          <a:p>
            <a:fld id="{53906A51-D826-4C66-A5C1-C5ABB672210C}" type="slidenum">
              <a:rPr lang="en-GB" altLang="en-US"/>
              <a:pPr/>
              <a:t>70</a:t>
            </a:fld>
            <a:endParaRPr lang="en-GB" altLang="en-US"/>
          </a:p>
        </p:txBody>
      </p:sp>
      <p:sp>
        <p:nvSpPr>
          <p:cNvPr id="347138" name="Rectangle 2">
            <a:extLst>
              <a:ext uri="{FF2B5EF4-FFF2-40B4-BE49-F238E27FC236}">
                <a16:creationId xmlns:a16="http://schemas.microsoft.com/office/drawing/2014/main" id="{5DB96EA8-525D-4E27-92E8-029921B531C6}"/>
              </a:ext>
            </a:extLst>
          </p:cNvPr>
          <p:cNvSpPr>
            <a:spLocks noGrp="1" noRot="1" noChangeAspect="1" noChangeArrowheads="1" noTextEdit="1"/>
          </p:cNvSpPr>
          <p:nvPr>
            <p:ph type="sldImg"/>
          </p:nvPr>
        </p:nvSpPr>
        <p:spPr>
          <a:ln/>
        </p:spPr>
      </p:sp>
      <p:sp>
        <p:nvSpPr>
          <p:cNvPr id="347139" name="Rectangle 3">
            <a:extLst>
              <a:ext uri="{FF2B5EF4-FFF2-40B4-BE49-F238E27FC236}">
                <a16:creationId xmlns:a16="http://schemas.microsoft.com/office/drawing/2014/main" id="{150A390C-29F4-43B2-BDA3-EAAF4556821F}"/>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5FEBE64-8FDE-43CF-9845-940A61BB0ADE}"/>
              </a:ext>
            </a:extLst>
          </p:cNvPr>
          <p:cNvSpPr>
            <a:spLocks noGrp="1" noChangeArrowheads="1"/>
          </p:cNvSpPr>
          <p:nvPr>
            <p:ph type="sldNum" sz="quarter" idx="5"/>
          </p:nvPr>
        </p:nvSpPr>
        <p:spPr>
          <a:ln/>
        </p:spPr>
        <p:txBody>
          <a:bodyPr/>
          <a:lstStyle/>
          <a:p>
            <a:fld id="{EFE73C44-6A90-48AB-8BBB-DFFB532677F6}" type="slidenum">
              <a:rPr lang="en-GB" altLang="en-US"/>
              <a:pPr/>
              <a:t>71</a:t>
            </a:fld>
            <a:endParaRPr lang="en-GB" altLang="en-US"/>
          </a:p>
        </p:txBody>
      </p:sp>
      <p:sp>
        <p:nvSpPr>
          <p:cNvPr id="349186" name="Rectangle 2">
            <a:extLst>
              <a:ext uri="{FF2B5EF4-FFF2-40B4-BE49-F238E27FC236}">
                <a16:creationId xmlns:a16="http://schemas.microsoft.com/office/drawing/2014/main" id="{CF74EA54-C7D1-4A60-B99E-86E5BDB541E8}"/>
              </a:ext>
            </a:extLst>
          </p:cNvPr>
          <p:cNvSpPr>
            <a:spLocks noGrp="1" noRot="1" noChangeAspect="1" noChangeArrowheads="1" noTextEdit="1"/>
          </p:cNvSpPr>
          <p:nvPr>
            <p:ph type="sldImg"/>
          </p:nvPr>
        </p:nvSpPr>
        <p:spPr>
          <a:ln/>
        </p:spPr>
      </p:sp>
      <p:sp>
        <p:nvSpPr>
          <p:cNvPr id="349187" name="Rectangle 3">
            <a:extLst>
              <a:ext uri="{FF2B5EF4-FFF2-40B4-BE49-F238E27FC236}">
                <a16:creationId xmlns:a16="http://schemas.microsoft.com/office/drawing/2014/main" id="{4D7C7C26-E2BA-42AF-AC00-D0C721FF2152}"/>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6</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40941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18B58E9-266C-4AEE-AE26-C41FD658C0E8}"/>
              </a:ext>
            </a:extLst>
          </p:cNvPr>
          <p:cNvSpPr>
            <a:spLocks noGrp="1" noChangeArrowheads="1"/>
          </p:cNvSpPr>
          <p:nvPr>
            <p:ph type="sldNum" sz="quarter" idx="5"/>
          </p:nvPr>
        </p:nvSpPr>
        <p:spPr>
          <a:ln/>
        </p:spPr>
        <p:txBody>
          <a:bodyPr/>
          <a:lstStyle/>
          <a:p>
            <a:fld id="{CCBD890D-1C44-4C79-94E3-F88F33295DBF}" type="slidenum">
              <a:rPr lang="en-GB" altLang="en-US"/>
              <a:pPr/>
              <a:t>72</a:t>
            </a:fld>
            <a:endParaRPr lang="en-GB" altLang="en-US"/>
          </a:p>
        </p:txBody>
      </p:sp>
      <p:sp>
        <p:nvSpPr>
          <p:cNvPr id="353282" name="Rectangle 2">
            <a:extLst>
              <a:ext uri="{FF2B5EF4-FFF2-40B4-BE49-F238E27FC236}">
                <a16:creationId xmlns:a16="http://schemas.microsoft.com/office/drawing/2014/main" id="{CC17EE02-AA25-424B-9726-0311BC1B7930}"/>
              </a:ext>
            </a:extLst>
          </p:cNvPr>
          <p:cNvSpPr>
            <a:spLocks noGrp="1" noRot="1" noChangeAspect="1" noChangeArrowheads="1" noTextEdit="1"/>
          </p:cNvSpPr>
          <p:nvPr>
            <p:ph type="sldImg"/>
          </p:nvPr>
        </p:nvSpPr>
        <p:spPr>
          <a:ln/>
        </p:spPr>
      </p:sp>
      <p:sp>
        <p:nvSpPr>
          <p:cNvPr id="353283" name="Rectangle 3">
            <a:extLst>
              <a:ext uri="{FF2B5EF4-FFF2-40B4-BE49-F238E27FC236}">
                <a16:creationId xmlns:a16="http://schemas.microsoft.com/office/drawing/2014/main" id="{8C3FF0E1-DF29-4541-AAB6-F28B446BA657}"/>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CDEF606-4ADB-4A11-9C6D-0F4216D384C9}"/>
              </a:ext>
            </a:extLst>
          </p:cNvPr>
          <p:cNvSpPr>
            <a:spLocks noGrp="1" noChangeArrowheads="1"/>
          </p:cNvSpPr>
          <p:nvPr>
            <p:ph type="sldNum" sz="quarter" idx="5"/>
          </p:nvPr>
        </p:nvSpPr>
        <p:spPr>
          <a:ln/>
        </p:spPr>
        <p:txBody>
          <a:bodyPr/>
          <a:lstStyle/>
          <a:p>
            <a:fld id="{9FD83FCF-35BF-4C02-9FCA-0DD42828DA09}" type="slidenum">
              <a:rPr lang="en-GB" altLang="en-US"/>
              <a:pPr/>
              <a:t>73</a:t>
            </a:fld>
            <a:endParaRPr lang="en-GB" altLang="en-US"/>
          </a:p>
        </p:txBody>
      </p:sp>
      <p:sp>
        <p:nvSpPr>
          <p:cNvPr id="355330" name="Rectangle 2">
            <a:extLst>
              <a:ext uri="{FF2B5EF4-FFF2-40B4-BE49-F238E27FC236}">
                <a16:creationId xmlns:a16="http://schemas.microsoft.com/office/drawing/2014/main" id="{FC4EF0F2-6168-4103-8A24-A26A20754450}"/>
              </a:ext>
            </a:extLst>
          </p:cNvPr>
          <p:cNvSpPr>
            <a:spLocks noGrp="1" noRot="1" noChangeAspect="1" noChangeArrowheads="1" noTextEdit="1"/>
          </p:cNvSpPr>
          <p:nvPr>
            <p:ph type="sldImg"/>
          </p:nvPr>
        </p:nvSpPr>
        <p:spPr>
          <a:ln/>
        </p:spPr>
      </p:sp>
      <p:sp>
        <p:nvSpPr>
          <p:cNvPr id="355331" name="Rectangle 3">
            <a:extLst>
              <a:ext uri="{FF2B5EF4-FFF2-40B4-BE49-F238E27FC236}">
                <a16:creationId xmlns:a16="http://schemas.microsoft.com/office/drawing/2014/main" id="{B262FBD6-7425-412E-B478-A920937E361F}"/>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2FCF14-BF9F-466A-8648-24AB2D319BCF}"/>
              </a:ext>
            </a:extLst>
          </p:cNvPr>
          <p:cNvSpPr>
            <a:spLocks noGrp="1" noChangeArrowheads="1"/>
          </p:cNvSpPr>
          <p:nvPr>
            <p:ph type="sldNum" sz="quarter" idx="5"/>
          </p:nvPr>
        </p:nvSpPr>
        <p:spPr>
          <a:ln/>
        </p:spPr>
        <p:txBody>
          <a:bodyPr/>
          <a:lstStyle/>
          <a:p>
            <a:fld id="{7F98A87D-8100-4DDC-A0CD-E0BFEC83C13B}" type="slidenum">
              <a:rPr lang="en-GB" altLang="en-US"/>
              <a:pPr/>
              <a:t>75</a:t>
            </a:fld>
            <a:endParaRPr lang="en-GB" altLang="en-US"/>
          </a:p>
        </p:txBody>
      </p:sp>
      <p:sp>
        <p:nvSpPr>
          <p:cNvPr id="359426" name="Rectangle 2">
            <a:extLst>
              <a:ext uri="{FF2B5EF4-FFF2-40B4-BE49-F238E27FC236}">
                <a16:creationId xmlns:a16="http://schemas.microsoft.com/office/drawing/2014/main" id="{FDC8BC9A-48EA-41ED-9E8D-3A96D6DBB88B}"/>
              </a:ext>
            </a:extLst>
          </p:cNvPr>
          <p:cNvSpPr>
            <a:spLocks noGrp="1" noRot="1" noChangeAspect="1" noChangeArrowheads="1" noTextEdit="1"/>
          </p:cNvSpPr>
          <p:nvPr>
            <p:ph type="sldImg"/>
          </p:nvPr>
        </p:nvSpPr>
        <p:spPr>
          <a:ln/>
        </p:spPr>
      </p:sp>
      <p:sp>
        <p:nvSpPr>
          <p:cNvPr id="359427" name="Rectangle 3">
            <a:extLst>
              <a:ext uri="{FF2B5EF4-FFF2-40B4-BE49-F238E27FC236}">
                <a16:creationId xmlns:a16="http://schemas.microsoft.com/office/drawing/2014/main" id="{AE49761E-A8B3-445D-9893-27454A321364}"/>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6ED41FB-9452-4C8A-B351-00A8B4707E38}"/>
              </a:ext>
            </a:extLst>
          </p:cNvPr>
          <p:cNvSpPr>
            <a:spLocks noGrp="1" noChangeArrowheads="1"/>
          </p:cNvSpPr>
          <p:nvPr>
            <p:ph type="sldNum" sz="quarter" idx="5"/>
          </p:nvPr>
        </p:nvSpPr>
        <p:spPr>
          <a:ln/>
        </p:spPr>
        <p:txBody>
          <a:bodyPr/>
          <a:lstStyle/>
          <a:p>
            <a:fld id="{FA6069EE-C9B2-4594-916C-8625302C050F}" type="slidenum">
              <a:rPr lang="en-GB" altLang="en-US"/>
              <a:pPr/>
              <a:t>76</a:t>
            </a:fld>
            <a:endParaRPr lang="en-GB" altLang="en-US"/>
          </a:p>
        </p:txBody>
      </p:sp>
      <p:sp>
        <p:nvSpPr>
          <p:cNvPr id="620546" name="Rectangle 2">
            <a:extLst>
              <a:ext uri="{FF2B5EF4-FFF2-40B4-BE49-F238E27FC236}">
                <a16:creationId xmlns:a16="http://schemas.microsoft.com/office/drawing/2014/main" id="{A26730C5-3919-495A-941A-F6881C0A6B41}"/>
              </a:ext>
            </a:extLst>
          </p:cNvPr>
          <p:cNvSpPr>
            <a:spLocks noGrp="1" noRot="1" noChangeAspect="1" noChangeArrowheads="1" noTextEdit="1"/>
          </p:cNvSpPr>
          <p:nvPr>
            <p:ph type="sldImg"/>
          </p:nvPr>
        </p:nvSpPr>
        <p:spPr>
          <a:ln/>
        </p:spPr>
      </p:sp>
      <p:sp>
        <p:nvSpPr>
          <p:cNvPr id="620547" name="Rectangle 3">
            <a:extLst>
              <a:ext uri="{FF2B5EF4-FFF2-40B4-BE49-F238E27FC236}">
                <a16:creationId xmlns:a16="http://schemas.microsoft.com/office/drawing/2014/main" id="{BA8CE487-FA2A-427F-A1CE-555C107EFC38}"/>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AA3C7E3-0E33-4370-B6B1-A6AAD78E2C5C}"/>
              </a:ext>
            </a:extLst>
          </p:cNvPr>
          <p:cNvSpPr>
            <a:spLocks noGrp="1" noChangeArrowheads="1"/>
          </p:cNvSpPr>
          <p:nvPr>
            <p:ph type="sldNum" sz="quarter" idx="5"/>
          </p:nvPr>
        </p:nvSpPr>
        <p:spPr>
          <a:ln/>
        </p:spPr>
        <p:txBody>
          <a:bodyPr/>
          <a:lstStyle/>
          <a:p>
            <a:fld id="{86C54483-0292-4CCE-A1F3-2A845BB69A23}" type="slidenum">
              <a:rPr lang="en-GB" altLang="en-US"/>
              <a:pPr/>
              <a:t>80</a:t>
            </a:fld>
            <a:endParaRPr lang="en-GB" altLang="en-US"/>
          </a:p>
        </p:txBody>
      </p:sp>
      <p:sp>
        <p:nvSpPr>
          <p:cNvPr id="625666" name="Rectangle 2">
            <a:extLst>
              <a:ext uri="{FF2B5EF4-FFF2-40B4-BE49-F238E27FC236}">
                <a16:creationId xmlns:a16="http://schemas.microsoft.com/office/drawing/2014/main" id="{0A64B0B5-AF98-4320-8425-4E28423A851A}"/>
              </a:ext>
            </a:extLst>
          </p:cNvPr>
          <p:cNvSpPr>
            <a:spLocks noGrp="1" noRot="1" noChangeAspect="1" noChangeArrowheads="1" noTextEdit="1"/>
          </p:cNvSpPr>
          <p:nvPr>
            <p:ph type="sldImg"/>
          </p:nvPr>
        </p:nvSpPr>
        <p:spPr>
          <a:ln/>
        </p:spPr>
      </p:sp>
      <p:sp>
        <p:nvSpPr>
          <p:cNvPr id="625667" name="Rectangle 3">
            <a:extLst>
              <a:ext uri="{FF2B5EF4-FFF2-40B4-BE49-F238E27FC236}">
                <a16:creationId xmlns:a16="http://schemas.microsoft.com/office/drawing/2014/main" id="{1321FB80-B5FC-43A4-8B4D-143B89B1C3FF}"/>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E9951F-8956-4986-BD59-2861EF1F33B2}"/>
              </a:ext>
            </a:extLst>
          </p:cNvPr>
          <p:cNvSpPr>
            <a:spLocks noGrp="1" noChangeArrowheads="1"/>
          </p:cNvSpPr>
          <p:nvPr>
            <p:ph type="sldNum" sz="quarter" idx="5"/>
          </p:nvPr>
        </p:nvSpPr>
        <p:spPr>
          <a:ln/>
        </p:spPr>
        <p:txBody>
          <a:bodyPr/>
          <a:lstStyle/>
          <a:p>
            <a:fld id="{96CCDD87-A775-4D35-83E6-0BE08D3BABF7}" type="slidenum">
              <a:rPr lang="en-GB" altLang="en-US"/>
              <a:pPr/>
              <a:t>81</a:t>
            </a:fld>
            <a:endParaRPr lang="en-GB" altLang="en-US"/>
          </a:p>
        </p:txBody>
      </p:sp>
      <p:sp>
        <p:nvSpPr>
          <p:cNvPr id="367618" name="Rectangle 2">
            <a:extLst>
              <a:ext uri="{FF2B5EF4-FFF2-40B4-BE49-F238E27FC236}">
                <a16:creationId xmlns:a16="http://schemas.microsoft.com/office/drawing/2014/main" id="{36BD5578-7C09-4EDD-B3AB-EBD871D20662}"/>
              </a:ext>
            </a:extLst>
          </p:cNvPr>
          <p:cNvSpPr>
            <a:spLocks noGrp="1" noRot="1" noChangeAspect="1" noChangeArrowheads="1" noTextEdit="1"/>
          </p:cNvSpPr>
          <p:nvPr>
            <p:ph type="sldImg"/>
          </p:nvPr>
        </p:nvSpPr>
        <p:spPr>
          <a:ln/>
        </p:spPr>
      </p:sp>
      <p:sp>
        <p:nvSpPr>
          <p:cNvPr id="367619" name="Rectangle 3">
            <a:extLst>
              <a:ext uri="{FF2B5EF4-FFF2-40B4-BE49-F238E27FC236}">
                <a16:creationId xmlns:a16="http://schemas.microsoft.com/office/drawing/2014/main" id="{0D09B762-014F-4808-A2C6-2AAF28169063}"/>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0CDA535-10FE-456E-A71B-7EDFDCDBE3E2}"/>
              </a:ext>
            </a:extLst>
          </p:cNvPr>
          <p:cNvSpPr>
            <a:spLocks noGrp="1" noChangeArrowheads="1"/>
          </p:cNvSpPr>
          <p:nvPr>
            <p:ph type="sldNum" sz="quarter" idx="5"/>
          </p:nvPr>
        </p:nvSpPr>
        <p:spPr>
          <a:ln/>
        </p:spPr>
        <p:txBody>
          <a:bodyPr/>
          <a:lstStyle/>
          <a:p>
            <a:fld id="{4061FABB-F00D-48DC-A653-240CFD89E907}" type="slidenum">
              <a:rPr lang="en-GB" altLang="en-US"/>
              <a:pPr/>
              <a:t>82</a:t>
            </a:fld>
            <a:endParaRPr lang="en-GB" altLang="en-US"/>
          </a:p>
        </p:txBody>
      </p:sp>
      <p:sp>
        <p:nvSpPr>
          <p:cNvPr id="371714" name="Rectangle 2">
            <a:extLst>
              <a:ext uri="{FF2B5EF4-FFF2-40B4-BE49-F238E27FC236}">
                <a16:creationId xmlns:a16="http://schemas.microsoft.com/office/drawing/2014/main" id="{D32925C6-FD8D-4523-A841-B9B90581A4DC}"/>
              </a:ext>
            </a:extLst>
          </p:cNvPr>
          <p:cNvSpPr>
            <a:spLocks noGrp="1" noRot="1" noChangeAspect="1" noChangeArrowheads="1" noTextEdit="1"/>
          </p:cNvSpPr>
          <p:nvPr>
            <p:ph type="sldImg"/>
          </p:nvPr>
        </p:nvSpPr>
        <p:spPr>
          <a:ln/>
        </p:spPr>
      </p:sp>
      <p:sp>
        <p:nvSpPr>
          <p:cNvPr id="371715" name="Rectangle 3">
            <a:extLst>
              <a:ext uri="{FF2B5EF4-FFF2-40B4-BE49-F238E27FC236}">
                <a16:creationId xmlns:a16="http://schemas.microsoft.com/office/drawing/2014/main" id="{9AE50C0A-A280-4FA8-B6B7-A9F5FD8116B5}"/>
              </a:ext>
            </a:extLst>
          </p:cNvPr>
          <p:cNvSpPr>
            <a:spLocks noGrp="1" noChangeArrowheads="1"/>
          </p:cNvSpPr>
          <p:nvPr>
            <p:ph type="body" idx="1"/>
          </p:nvPr>
        </p:nvSpPr>
        <p:spPr>
          <a:xfrm>
            <a:off x="228600" y="3241675"/>
            <a:ext cx="6629400" cy="6238875"/>
          </a:xfrm>
        </p:spPr>
        <p:txBody>
          <a:bodyPr/>
          <a:lstStyle/>
          <a:p>
            <a:endParaRPr lang="en-GB" alt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E224C4F-DBCA-411E-A264-4A9BF4C197C0}"/>
              </a:ext>
            </a:extLst>
          </p:cNvPr>
          <p:cNvSpPr>
            <a:spLocks noGrp="1" noChangeArrowheads="1"/>
          </p:cNvSpPr>
          <p:nvPr>
            <p:ph type="sldNum" sz="quarter" idx="5"/>
          </p:nvPr>
        </p:nvSpPr>
        <p:spPr>
          <a:ln/>
        </p:spPr>
        <p:txBody>
          <a:bodyPr/>
          <a:lstStyle/>
          <a:p>
            <a:fld id="{08EF80A8-FDAB-4DDD-9016-DC93DAAC21F5}" type="slidenum">
              <a:rPr lang="en-GB" altLang="en-US"/>
              <a:pPr/>
              <a:t>83</a:t>
            </a:fld>
            <a:endParaRPr lang="en-GB" altLang="en-US"/>
          </a:p>
        </p:txBody>
      </p:sp>
      <p:sp>
        <p:nvSpPr>
          <p:cNvPr id="36866" name="Rectangle 2">
            <a:extLst>
              <a:ext uri="{FF2B5EF4-FFF2-40B4-BE49-F238E27FC236}">
                <a16:creationId xmlns:a16="http://schemas.microsoft.com/office/drawing/2014/main" id="{6C0C1EDE-C724-4C98-A973-3911E60D3E92}"/>
              </a:ext>
            </a:extLst>
          </p:cNvPr>
          <p:cNvSpPr>
            <a:spLocks noGrp="1" noRot="1" noChangeAspect="1" noChangeArrowheads="1" noTextEdit="1"/>
          </p:cNvSpPr>
          <p:nvPr>
            <p:ph type="sldImg"/>
          </p:nvPr>
        </p:nvSpPr>
        <p:spPr>
          <a:ln cap="flat"/>
        </p:spPr>
      </p:sp>
      <p:sp>
        <p:nvSpPr>
          <p:cNvPr id="36867" name="Rectangle 3">
            <a:extLst>
              <a:ext uri="{FF2B5EF4-FFF2-40B4-BE49-F238E27FC236}">
                <a16:creationId xmlns:a16="http://schemas.microsoft.com/office/drawing/2014/main" id="{0D5B78BD-1A07-4C29-B28E-E41ECDDAD392}"/>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5FA0E3-74F3-4E1E-AAA7-17E985ACEBB8}"/>
              </a:ext>
            </a:extLst>
          </p:cNvPr>
          <p:cNvSpPr>
            <a:spLocks noGrp="1" noChangeArrowheads="1"/>
          </p:cNvSpPr>
          <p:nvPr>
            <p:ph type="sldNum" sz="quarter" idx="5"/>
          </p:nvPr>
        </p:nvSpPr>
        <p:spPr>
          <a:ln/>
        </p:spPr>
        <p:txBody>
          <a:bodyPr/>
          <a:lstStyle/>
          <a:p>
            <a:fld id="{AAC8C7C4-81EA-450A-9A04-1A417E820454}" type="slidenum">
              <a:rPr lang="en-GB" altLang="en-US"/>
              <a:pPr/>
              <a:t>84</a:t>
            </a:fld>
            <a:endParaRPr lang="en-GB" altLang="en-US"/>
          </a:p>
        </p:txBody>
      </p:sp>
      <p:sp>
        <p:nvSpPr>
          <p:cNvPr id="66562" name="Rectangle 2">
            <a:extLst>
              <a:ext uri="{FF2B5EF4-FFF2-40B4-BE49-F238E27FC236}">
                <a16:creationId xmlns:a16="http://schemas.microsoft.com/office/drawing/2014/main" id="{02CF568D-D595-4AAC-BF7C-8254F28AC140}"/>
              </a:ext>
            </a:extLst>
          </p:cNvPr>
          <p:cNvSpPr>
            <a:spLocks noGrp="1" noRot="1" noChangeAspect="1" noChangeArrowheads="1" noTextEdit="1"/>
          </p:cNvSpPr>
          <p:nvPr>
            <p:ph type="sldImg"/>
          </p:nvPr>
        </p:nvSpPr>
        <p:spPr>
          <a:ln cap="flat"/>
        </p:spPr>
      </p:sp>
      <p:sp>
        <p:nvSpPr>
          <p:cNvPr id="66563" name="Rectangle 3">
            <a:extLst>
              <a:ext uri="{FF2B5EF4-FFF2-40B4-BE49-F238E27FC236}">
                <a16:creationId xmlns:a16="http://schemas.microsoft.com/office/drawing/2014/main" id="{D733DACC-0EAE-4381-A7F3-C36E5BE3058B}"/>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0BB700E-65D7-4E32-88B0-520797B7A431}"/>
              </a:ext>
            </a:extLst>
          </p:cNvPr>
          <p:cNvSpPr>
            <a:spLocks noGrp="1" noChangeArrowheads="1"/>
          </p:cNvSpPr>
          <p:nvPr>
            <p:ph type="sldNum" sz="quarter" idx="5"/>
          </p:nvPr>
        </p:nvSpPr>
        <p:spPr>
          <a:ln/>
        </p:spPr>
        <p:txBody>
          <a:bodyPr/>
          <a:lstStyle/>
          <a:p>
            <a:fld id="{A6CE15F5-ABB6-4584-AC0B-3D1F58D2C036}" type="slidenum">
              <a:rPr lang="en-GB" altLang="en-US"/>
              <a:pPr/>
              <a:t>87</a:t>
            </a:fld>
            <a:endParaRPr lang="en-GB" altLang="en-US"/>
          </a:p>
        </p:txBody>
      </p:sp>
      <p:sp>
        <p:nvSpPr>
          <p:cNvPr id="68610" name="Rectangle 2">
            <a:extLst>
              <a:ext uri="{FF2B5EF4-FFF2-40B4-BE49-F238E27FC236}">
                <a16:creationId xmlns:a16="http://schemas.microsoft.com/office/drawing/2014/main" id="{CEF1876E-D91A-4B1E-A771-A75CF0C48AEC}"/>
              </a:ext>
            </a:extLst>
          </p:cNvPr>
          <p:cNvSpPr>
            <a:spLocks noGrp="1" noRot="1" noChangeAspect="1" noChangeArrowheads="1" noTextEdit="1"/>
          </p:cNvSpPr>
          <p:nvPr>
            <p:ph type="sldImg"/>
          </p:nvPr>
        </p:nvSpPr>
        <p:spPr>
          <a:ln cap="flat"/>
        </p:spPr>
      </p:sp>
      <p:sp>
        <p:nvSpPr>
          <p:cNvPr id="68611" name="Rectangle 3">
            <a:extLst>
              <a:ext uri="{FF2B5EF4-FFF2-40B4-BE49-F238E27FC236}">
                <a16:creationId xmlns:a16="http://schemas.microsoft.com/office/drawing/2014/main" id="{B92B4828-9118-4E2D-87D1-CB376B3606DA}"/>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7</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3028448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7357B3-E5A4-446A-8C1E-6BFB269CBE21}"/>
              </a:ext>
            </a:extLst>
          </p:cNvPr>
          <p:cNvSpPr>
            <a:spLocks noGrp="1" noChangeArrowheads="1"/>
          </p:cNvSpPr>
          <p:nvPr>
            <p:ph type="sldNum" sz="quarter" idx="5"/>
          </p:nvPr>
        </p:nvSpPr>
        <p:spPr>
          <a:ln/>
        </p:spPr>
        <p:txBody>
          <a:bodyPr/>
          <a:lstStyle/>
          <a:p>
            <a:fld id="{013D19B1-F228-4B75-8D58-424EF0AC7E41}" type="slidenum">
              <a:rPr lang="en-GB" altLang="en-US"/>
              <a:pPr/>
              <a:t>88</a:t>
            </a:fld>
            <a:endParaRPr lang="en-GB" altLang="en-US"/>
          </a:p>
        </p:txBody>
      </p:sp>
      <p:sp>
        <p:nvSpPr>
          <p:cNvPr id="45058" name="Rectangle 2">
            <a:extLst>
              <a:ext uri="{FF2B5EF4-FFF2-40B4-BE49-F238E27FC236}">
                <a16:creationId xmlns:a16="http://schemas.microsoft.com/office/drawing/2014/main" id="{4DF6694E-60E0-4128-A39A-1D27E0282BE3}"/>
              </a:ext>
            </a:extLst>
          </p:cNvPr>
          <p:cNvSpPr>
            <a:spLocks noGrp="1" noRot="1" noChangeAspect="1" noChangeArrowheads="1" noTextEdit="1"/>
          </p:cNvSpPr>
          <p:nvPr>
            <p:ph type="sldImg"/>
          </p:nvPr>
        </p:nvSpPr>
        <p:spPr>
          <a:ln cap="flat"/>
        </p:spPr>
      </p:sp>
      <p:sp>
        <p:nvSpPr>
          <p:cNvPr id="45059" name="Rectangle 3">
            <a:extLst>
              <a:ext uri="{FF2B5EF4-FFF2-40B4-BE49-F238E27FC236}">
                <a16:creationId xmlns:a16="http://schemas.microsoft.com/office/drawing/2014/main" id="{A4E7D44E-E914-42A4-99DC-995AD0D25E82}"/>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026CB79-9CD4-408D-A528-D291E789FBF5}"/>
              </a:ext>
            </a:extLst>
          </p:cNvPr>
          <p:cNvSpPr>
            <a:spLocks noGrp="1" noChangeArrowheads="1"/>
          </p:cNvSpPr>
          <p:nvPr>
            <p:ph type="sldNum" sz="quarter" idx="5"/>
          </p:nvPr>
        </p:nvSpPr>
        <p:spPr>
          <a:ln/>
        </p:spPr>
        <p:txBody>
          <a:bodyPr/>
          <a:lstStyle/>
          <a:p>
            <a:fld id="{A8D8F1C7-5DEF-41BF-85CD-198CCDFF7950}" type="slidenum">
              <a:rPr lang="en-GB" altLang="en-US"/>
              <a:pPr/>
              <a:t>89</a:t>
            </a:fld>
            <a:endParaRPr lang="en-GB" altLang="en-US"/>
          </a:p>
        </p:txBody>
      </p:sp>
      <p:sp>
        <p:nvSpPr>
          <p:cNvPr id="79874" name="Rectangle 2">
            <a:extLst>
              <a:ext uri="{FF2B5EF4-FFF2-40B4-BE49-F238E27FC236}">
                <a16:creationId xmlns:a16="http://schemas.microsoft.com/office/drawing/2014/main" id="{F729B666-D391-4661-A031-B6DE452497F6}"/>
              </a:ext>
            </a:extLst>
          </p:cNvPr>
          <p:cNvSpPr>
            <a:spLocks noGrp="1" noRot="1" noChangeAspect="1" noChangeArrowheads="1" noTextEdit="1"/>
          </p:cNvSpPr>
          <p:nvPr>
            <p:ph type="sldImg"/>
          </p:nvPr>
        </p:nvSpPr>
        <p:spPr>
          <a:ln cap="flat"/>
        </p:spPr>
      </p:sp>
      <p:sp>
        <p:nvSpPr>
          <p:cNvPr id="79875" name="Rectangle 3">
            <a:extLst>
              <a:ext uri="{FF2B5EF4-FFF2-40B4-BE49-F238E27FC236}">
                <a16:creationId xmlns:a16="http://schemas.microsoft.com/office/drawing/2014/main" id="{350AFBB8-66D4-43A9-B49B-A240484F7157}"/>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C403803-5761-4682-919B-C52F689068FF}"/>
              </a:ext>
            </a:extLst>
          </p:cNvPr>
          <p:cNvSpPr>
            <a:spLocks noGrp="1" noChangeArrowheads="1"/>
          </p:cNvSpPr>
          <p:nvPr>
            <p:ph type="sldNum" sz="quarter" idx="5"/>
          </p:nvPr>
        </p:nvSpPr>
        <p:spPr>
          <a:ln/>
        </p:spPr>
        <p:txBody>
          <a:bodyPr/>
          <a:lstStyle/>
          <a:p>
            <a:fld id="{6303AADF-D977-4807-BDF4-BB1199343497}" type="slidenum">
              <a:rPr lang="en-GB" altLang="en-US"/>
              <a:pPr/>
              <a:t>90</a:t>
            </a:fld>
            <a:endParaRPr lang="en-GB" altLang="en-US"/>
          </a:p>
        </p:txBody>
      </p:sp>
      <p:sp>
        <p:nvSpPr>
          <p:cNvPr id="73730" name="Rectangle 2">
            <a:extLst>
              <a:ext uri="{FF2B5EF4-FFF2-40B4-BE49-F238E27FC236}">
                <a16:creationId xmlns:a16="http://schemas.microsoft.com/office/drawing/2014/main" id="{5D576D47-64C0-4308-9B97-3EB44FCCC472}"/>
              </a:ext>
            </a:extLst>
          </p:cNvPr>
          <p:cNvSpPr>
            <a:spLocks noGrp="1" noRot="1" noChangeAspect="1" noChangeArrowheads="1" noTextEdit="1"/>
          </p:cNvSpPr>
          <p:nvPr>
            <p:ph type="sldImg"/>
          </p:nvPr>
        </p:nvSpPr>
        <p:spPr>
          <a:ln cap="flat"/>
        </p:spPr>
      </p:sp>
      <p:sp>
        <p:nvSpPr>
          <p:cNvPr id="73731" name="Rectangle 3">
            <a:extLst>
              <a:ext uri="{FF2B5EF4-FFF2-40B4-BE49-F238E27FC236}">
                <a16:creationId xmlns:a16="http://schemas.microsoft.com/office/drawing/2014/main" id="{97E2F64C-67E7-48E7-8992-DCC9F528FF2D}"/>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E06373-3D6B-482C-B983-8EF8C970FEAB}"/>
              </a:ext>
            </a:extLst>
          </p:cNvPr>
          <p:cNvSpPr>
            <a:spLocks noGrp="1" noChangeArrowheads="1"/>
          </p:cNvSpPr>
          <p:nvPr>
            <p:ph type="sldNum" sz="quarter" idx="5"/>
          </p:nvPr>
        </p:nvSpPr>
        <p:spPr>
          <a:ln/>
        </p:spPr>
        <p:txBody>
          <a:bodyPr/>
          <a:lstStyle/>
          <a:p>
            <a:fld id="{D0DCEC13-781D-43C1-96B1-25CFED8F81D6}" type="slidenum">
              <a:rPr lang="en-GB" altLang="en-US"/>
              <a:pPr/>
              <a:t>91</a:t>
            </a:fld>
            <a:endParaRPr lang="en-GB" altLang="en-US"/>
          </a:p>
        </p:txBody>
      </p:sp>
      <p:sp>
        <p:nvSpPr>
          <p:cNvPr id="75778" name="Rectangle 2">
            <a:extLst>
              <a:ext uri="{FF2B5EF4-FFF2-40B4-BE49-F238E27FC236}">
                <a16:creationId xmlns:a16="http://schemas.microsoft.com/office/drawing/2014/main" id="{CE3703C4-6FD0-4935-B94C-792CC1ACDC1C}"/>
              </a:ext>
            </a:extLst>
          </p:cNvPr>
          <p:cNvSpPr>
            <a:spLocks noGrp="1" noRot="1" noChangeAspect="1" noChangeArrowheads="1" noTextEdit="1"/>
          </p:cNvSpPr>
          <p:nvPr>
            <p:ph type="sldImg"/>
          </p:nvPr>
        </p:nvSpPr>
        <p:spPr>
          <a:ln cap="flat"/>
        </p:spPr>
      </p:sp>
      <p:sp>
        <p:nvSpPr>
          <p:cNvPr id="75779" name="Rectangle 3">
            <a:extLst>
              <a:ext uri="{FF2B5EF4-FFF2-40B4-BE49-F238E27FC236}">
                <a16:creationId xmlns:a16="http://schemas.microsoft.com/office/drawing/2014/main" id="{F46341FC-C434-4395-A420-27D72824CD37}"/>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AAF43A6-3241-4FD4-953F-F934BC684C56}"/>
              </a:ext>
            </a:extLst>
          </p:cNvPr>
          <p:cNvSpPr>
            <a:spLocks noGrp="1" noChangeArrowheads="1"/>
          </p:cNvSpPr>
          <p:nvPr>
            <p:ph type="sldNum" sz="quarter" idx="5"/>
          </p:nvPr>
        </p:nvSpPr>
        <p:spPr>
          <a:ln/>
        </p:spPr>
        <p:txBody>
          <a:bodyPr/>
          <a:lstStyle/>
          <a:p>
            <a:fld id="{72CCE30B-0ED9-40CF-A20E-E205BD8D74AE}" type="slidenum">
              <a:rPr lang="en-GB" altLang="en-US"/>
              <a:pPr/>
              <a:t>92</a:t>
            </a:fld>
            <a:endParaRPr lang="en-GB" altLang="en-US"/>
          </a:p>
        </p:txBody>
      </p:sp>
      <p:sp>
        <p:nvSpPr>
          <p:cNvPr id="77826" name="Rectangle 2">
            <a:extLst>
              <a:ext uri="{FF2B5EF4-FFF2-40B4-BE49-F238E27FC236}">
                <a16:creationId xmlns:a16="http://schemas.microsoft.com/office/drawing/2014/main" id="{18ABFA48-1266-48A9-8A28-7D1FB5AD5376}"/>
              </a:ext>
            </a:extLst>
          </p:cNvPr>
          <p:cNvSpPr>
            <a:spLocks noGrp="1" noRot="1" noChangeAspect="1" noChangeArrowheads="1" noTextEdit="1"/>
          </p:cNvSpPr>
          <p:nvPr>
            <p:ph type="sldImg"/>
          </p:nvPr>
        </p:nvSpPr>
        <p:spPr>
          <a:ln cap="flat"/>
        </p:spPr>
      </p:sp>
      <p:sp>
        <p:nvSpPr>
          <p:cNvPr id="77827" name="Rectangle 3">
            <a:extLst>
              <a:ext uri="{FF2B5EF4-FFF2-40B4-BE49-F238E27FC236}">
                <a16:creationId xmlns:a16="http://schemas.microsoft.com/office/drawing/2014/main" id="{D38FB1EC-930A-47AD-94C7-91A0F320B25C}"/>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023795-A630-41F2-9DDA-E547EB33A2E3}"/>
              </a:ext>
            </a:extLst>
          </p:cNvPr>
          <p:cNvSpPr>
            <a:spLocks noGrp="1" noChangeArrowheads="1"/>
          </p:cNvSpPr>
          <p:nvPr>
            <p:ph type="sldNum" sz="quarter" idx="5"/>
          </p:nvPr>
        </p:nvSpPr>
        <p:spPr>
          <a:ln/>
        </p:spPr>
        <p:txBody>
          <a:bodyPr/>
          <a:lstStyle/>
          <a:p>
            <a:fld id="{C00E94A6-AE35-4E39-9305-C70FCC09F34B}" type="slidenum">
              <a:rPr lang="en-GB" altLang="en-US"/>
              <a:pPr/>
              <a:t>93</a:t>
            </a:fld>
            <a:endParaRPr lang="en-GB" altLang="en-US"/>
          </a:p>
        </p:txBody>
      </p:sp>
      <p:sp>
        <p:nvSpPr>
          <p:cNvPr id="81922" name="Rectangle 2">
            <a:extLst>
              <a:ext uri="{FF2B5EF4-FFF2-40B4-BE49-F238E27FC236}">
                <a16:creationId xmlns:a16="http://schemas.microsoft.com/office/drawing/2014/main" id="{E08DCE1A-7BE2-4190-9EBC-6CFFCB46B136}"/>
              </a:ext>
            </a:extLst>
          </p:cNvPr>
          <p:cNvSpPr>
            <a:spLocks noGrp="1" noRot="1" noChangeAspect="1" noChangeArrowheads="1" noTextEdit="1"/>
          </p:cNvSpPr>
          <p:nvPr>
            <p:ph type="sldImg"/>
          </p:nvPr>
        </p:nvSpPr>
        <p:spPr>
          <a:ln cap="flat"/>
        </p:spPr>
      </p:sp>
      <p:sp>
        <p:nvSpPr>
          <p:cNvPr id="81923" name="Rectangle 3">
            <a:extLst>
              <a:ext uri="{FF2B5EF4-FFF2-40B4-BE49-F238E27FC236}">
                <a16:creationId xmlns:a16="http://schemas.microsoft.com/office/drawing/2014/main" id="{DA3B65DB-2F8F-4A68-AC71-637E889FCA45}"/>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791352-27C2-4B41-A068-307C3C904AD8}"/>
              </a:ext>
            </a:extLst>
          </p:cNvPr>
          <p:cNvSpPr>
            <a:spLocks noGrp="1" noChangeArrowheads="1"/>
          </p:cNvSpPr>
          <p:nvPr>
            <p:ph type="sldNum" sz="quarter" idx="5"/>
          </p:nvPr>
        </p:nvSpPr>
        <p:spPr>
          <a:ln/>
        </p:spPr>
        <p:txBody>
          <a:bodyPr/>
          <a:lstStyle/>
          <a:p>
            <a:fld id="{219DABDA-6C2D-42C2-AA24-A221702CA024}" type="slidenum">
              <a:rPr lang="en-GB" altLang="en-US"/>
              <a:pPr/>
              <a:t>94</a:t>
            </a:fld>
            <a:endParaRPr lang="en-GB" altLang="en-US"/>
          </a:p>
        </p:txBody>
      </p:sp>
      <p:sp>
        <p:nvSpPr>
          <p:cNvPr id="83970" name="Rectangle 2">
            <a:extLst>
              <a:ext uri="{FF2B5EF4-FFF2-40B4-BE49-F238E27FC236}">
                <a16:creationId xmlns:a16="http://schemas.microsoft.com/office/drawing/2014/main" id="{3F6B0E12-67DE-4182-AC21-E120AC277F3E}"/>
              </a:ext>
            </a:extLst>
          </p:cNvPr>
          <p:cNvSpPr>
            <a:spLocks noGrp="1" noRot="1" noChangeAspect="1" noChangeArrowheads="1" noTextEdit="1"/>
          </p:cNvSpPr>
          <p:nvPr>
            <p:ph type="sldImg"/>
          </p:nvPr>
        </p:nvSpPr>
        <p:spPr>
          <a:ln cap="flat"/>
        </p:spPr>
      </p:sp>
      <p:sp>
        <p:nvSpPr>
          <p:cNvPr id="83971" name="Rectangle 3">
            <a:extLst>
              <a:ext uri="{FF2B5EF4-FFF2-40B4-BE49-F238E27FC236}">
                <a16:creationId xmlns:a16="http://schemas.microsoft.com/office/drawing/2014/main" id="{D897AB75-FC50-49FE-AC5F-0C437ED63CC8}"/>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95</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8066198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96</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17028493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97</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712721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8</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83442632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98</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58846090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99</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411491056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100</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92187016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101</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66415195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102</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55042974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103</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7338743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7BF8E454-C513-49FC-8CCF-377A716CE40B}"/>
              </a:ext>
            </a:extLst>
          </p:cNvPr>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xmlns="" val="1"/>
            </a:ext>
          </a:extLst>
        </p:spPr>
      </p:sp>
      <p:sp>
        <p:nvSpPr>
          <p:cNvPr id="96259" name="Rectangle 3">
            <a:extLst>
              <a:ext uri="{FF2B5EF4-FFF2-40B4-BE49-F238E27FC236}">
                <a16:creationId xmlns:a16="http://schemas.microsoft.com/office/drawing/2014/main" id="{D6C7CB07-84C0-4D5E-98C5-46E528B83CC4}"/>
              </a:ext>
            </a:extLst>
          </p:cNvPr>
          <p:cNvSpPr>
            <a:spLocks noGrp="1" noChangeArrowheads="1"/>
          </p:cNvSpPr>
          <p:nvPr>
            <p:ph type="body" idx="1"/>
          </p:nvPr>
        </p:nvSpPr>
        <p:spPr/>
        <p:txBody>
          <a:bodyPr/>
          <a:lstStyle/>
          <a:p>
            <a:pPr>
              <a:defRPr/>
            </a:pPr>
            <a:endParaRPr lang="en-GB" dirty="0">
              <a:ea typeface="ＭＳ Ｐゴシック" charset="0"/>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105</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49703013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106</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68830343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107</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256629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9B6CFFA-6102-4B97-8A22-6DB773589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4B3B-3FED-4BDD-AFAD-A22B5E28544E}" type="slidenum">
              <a:rPr lang="en-GB" altLang="en-US"/>
              <a:pPr eaLnBrk="1" hangingPunct="1"/>
              <a:t>9</a:t>
            </a:fld>
            <a:endParaRPr lang="en-GB" altLang="en-US"/>
          </a:p>
        </p:txBody>
      </p:sp>
      <p:sp>
        <p:nvSpPr>
          <p:cNvPr id="73731" name="Rectangle 2">
            <a:extLst>
              <a:ext uri="{FF2B5EF4-FFF2-40B4-BE49-F238E27FC236}">
                <a16:creationId xmlns:a16="http://schemas.microsoft.com/office/drawing/2014/main" id="{CA0D854F-2E67-4783-B6A2-7A56864E83FA}"/>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9871D56D-ABB1-4645-876F-C2F2E45E34A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550035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B1A697A-5AD7-4563-B2EC-1991FEB243A7}"/>
              </a:ext>
            </a:extLst>
          </p:cNvPr>
          <p:cNvSpPr>
            <a:spLocks noGrp="1" noChangeArrowheads="1"/>
          </p:cNvSpPr>
          <p:nvPr>
            <p:ph type="sldNum" sz="quarter" idx="5"/>
          </p:nvPr>
        </p:nvSpPr>
        <p:spPr>
          <a:ln/>
        </p:spPr>
        <p:txBody>
          <a:bodyPr/>
          <a:lstStyle/>
          <a:p>
            <a:fld id="{5EEEDAC6-C7F2-4BF4-81C2-C3073E0E3A72}" type="slidenum">
              <a:rPr lang="en-GB" altLang="en-US"/>
              <a:pPr/>
              <a:t>108</a:t>
            </a:fld>
            <a:endParaRPr lang="en-GB" altLang="en-US"/>
          </a:p>
        </p:txBody>
      </p:sp>
      <p:sp>
        <p:nvSpPr>
          <p:cNvPr id="54274" name="Rectangle 2">
            <a:extLst>
              <a:ext uri="{FF2B5EF4-FFF2-40B4-BE49-F238E27FC236}">
                <a16:creationId xmlns:a16="http://schemas.microsoft.com/office/drawing/2014/main" id="{3781C418-132C-43D6-83E4-3F1D09E6F168}"/>
              </a:ext>
            </a:extLst>
          </p:cNvPr>
          <p:cNvSpPr>
            <a:spLocks noGrp="1" noRot="1" noChangeAspect="1" noChangeArrowheads="1" noTextEdit="1"/>
          </p:cNvSpPr>
          <p:nvPr>
            <p:ph type="sldImg"/>
          </p:nvPr>
        </p:nvSpPr>
        <p:spPr>
          <a:ln cap="flat"/>
        </p:spPr>
      </p:sp>
      <p:sp>
        <p:nvSpPr>
          <p:cNvPr id="54275" name="Rectangle 3">
            <a:extLst>
              <a:ext uri="{FF2B5EF4-FFF2-40B4-BE49-F238E27FC236}">
                <a16:creationId xmlns:a16="http://schemas.microsoft.com/office/drawing/2014/main" id="{33E03A80-9AEE-49CB-A9B7-CB926DB6980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869832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a:xfrm>
            <a:off x="6477000" y="6416675"/>
            <a:ext cx="2133600" cy="365125"/>
          </a:xfrm>
          <a:prstGeom prst="rect">
            <a:avLst/>
          </a:prstGeom>
        </p:spPr>
        <p:txBody>
          <a:bodyPr/>
          <a:lstStyle/>
          <a:p>
            <a:pPr>
              <a:defRPr/>
            </a:pPr>
            <a:endParaRPr lang="en-GB"/>
          </a:p>
        </p:txBody>
      </p:sp>
      <p:sp>
        <p:nvSpPr>
          <p:cNvPr id="17" name="Footer Placeholder 16"/>
          <p:cNvSpPr>
            <a:spLocks noGrp="1"/>
          </p:cNvSpPr>
          <p:nvPr>
            <p:ph type="ftr" sz="quarter" idx="11"/>
          </p:nvPr>
        </p:nvSpPr>
        <p:spPr>
          <a:xfrm>
            <a:off x="914400" y="6416675"/>
            <a:ext cx="5562600" cy="365125"/>
          </a:xfrm>
          <a:prstGeom prst="rect">
            <a:avLst/>
          </a:prstGeom>
        </p:spPr>
        <p:txBody>
          <a:bodyPr/>
          <a:lstStyle/>
          <a:p>
            <a:pPr>
              <a:defRPr/>
            </a:pPr>
            <a:endParaRPr lang="en-GB"/>
          </a:p>
        </p:txBody>
      </p:sp>
      <p:sp>
        <p:nvSpPr>
          <p:cNvPr id="29" name="Slide Number Placeholder 28"/>
          <p:cNvSpPr>
            <a:spLocks noGrp="1"/>
          </p:cNvSpPr>
          <p:nvPr>
            <p:ph type="sldNum" sz="quarter" idx="12"/>
          </p:nvPr>
        </p:nvSpPr>
        <p:spPr>
          <a:xfrm>
            <a:off x="8610600" y="6416675"/>
            <a:ext cx="457200" cy="365125"/>
          </a:xfrm>
          <a:prstGeom prst="rect">
            <a:avLst/>
          </a:prstGeom>
        </p:spPr>
        <p:txBody>
          <a:bodyPr/>
          <a:lstStyle/>
          <a:p>
            <a:pPr>
              <a:defRPr/>
            </a:pPr>
            <a:fld id="{DFBF3AF9-D2D9-4A8E-8405-C982363CA3E2}" type="slidenum">
              <a:rPr lang="en-GB" smtClean="0"/>
              <a:pPr>
                <a:defRPr/>
              </a:pPr>
              <a:t>‹#›</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p>
            <a:pPr>
              <a:defRPr/>
            </a:pPr>
            <a:endParaRPr lang="en-GB"/>
          </a:p>
        </p:txBody>
      </p:sp>
      <p:sp>
        <p:nvSpPr>
          <p:cNvPr id="5" name="Footer Placeholder 4"/>
          <p:cNvSpPr>
            <a:spLocks noGrp="1"/>
          </p:cNvSpPr>
          <p:nvPr>
            <p:ph type="ftr" sz="quarter" idx="11"/>
          </p:nvPr>
        </p:nvSpPr>
        <p:spPr>
          <a:xfrm>
            <a:off x="914400" y="6416675"/>
            <a:ext cx="5562600" cy="365125"/>
          </a:xfrm>
          <a:prstGeom prst="rect">
            <a:avLst/>
          </a:prstGeom>
        </p:spPr>
        <p:txBody>
          <a:bodyPr/>
          <a:lstStyle/>
          <a:p>
            <a:pPr>
              <a:defRPr/>
            </a:pPr>
            <a:endParaRPr lang="en-GB"/>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p>
            <a:pPr>
              <a:defRPr/>
            </a:pPr>
            <a:fld id="{8B261251-CB22-46E7-B181-C342DCF27403}"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p>
            <a:pPr>
              <a:defRPr/>
            </a:pPr>
            <a:endParaRPr lang="en-GB"/>
          </a:p>
        </p:txBody>
      </p:sp>
      <p:sp>
        <p:nvSpPr>
          <p:cNvPr id="5" name="Footer Placeholder 4"/>
          <p:cNvSpPr>
            <a:spLocks noGrp="1"/>
          </p:cNvSpPr>
          <p:nvPr>
            <p:ph type="ftr" sz="quarter" idx="11"/>
          </p:nvPr>
        </p:nvSpPr>
        <p:spPr>
          <a:xfrm>
            <a:off x="914400" y="6416675"/>
            <a:ext cx="5562600" cy="365125"/>
          </a:xfrm>
          <a:prstGeom prst="rect">
            <a:avLst/>
          </a:prstGeom>
        </p:spPr>
        <p:txBody>
          <a:bodyPr/>
          <a:lstStyle/>
          <a:p>
            <a:pPr>
              <a:defRPr/>
            </a:pPr>
            <a:endParaRPr lang="en-GB"/>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p>
            <a:pPr>
              <a:defRPr/>
            </a:pPr>
            <a:fld id="{21EB0583-165A-4D87-BAE4-AEA2B24971AE}"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5D0C3-0459-4944-A52C-395B1784618F}"/>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a:extLst>
              <a:ext uri="{FF2B5EF4-FFF2-40B4-BE49-F238E27FC236}">
                <a16:creationId xmlns:a16="http://schemas.microsoft.com/office/drawing/2014/main" id="{4D093180-CFE9-4F07-898B-6A9BFB288EFA}"/>
              </a:ext>
            </a:extLst>
          </p:cNvPr>
          <p:cNvSpPr>
            <a:spLocks noGrp="1"/>
          </p:cNvSpPr>
          <p:nvPr>
            <p:ph type="chart" idx="1"/>
          </p:nvPr>
        </p:nvSpPr>
        <p:spPr>
          <a:xfrm>
            <a:off x="457200" y="1600200"/>
            <a:ext cx="8229600" cy="4525963"/>
          </a:xfrm>
        </p:spPr>
        <p:txBody>
          <a:bodyPr/>
          <a:lstStyle/>
          <a:p>
            <a:endParaRPr lang="en-GB"/>
          </a:p>
        </p:txBody>
      </p:sp>
      <p:sp>
        <p:nvSpPr>
          <p:cNvPr id="4" name="Date Placeholder 3">
            <a:extLst>
              <a:ext uri="{FF2B5EF4-FFF2-40B4-BE49-F238E27FC236}">
                <a16:creationId xmlns:a16="http://schemas.microsoft.com/office/drawing/2014/main" id="{87719586-AC41-4EF6-A461-C64825F6A001}"/>
              </a:ext>
            </a:extLst>
          </p:cNvPr>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2CC0EC3-E41E-40E5-B6E3-2A30C179E3EA}"/>
              </a:ext>
            </a:extLst>
          </p:cNvPr>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A457A7E-5522-4954-86CF-E835624E279D}"/>
              </a:ext>
            </a:extLst>
          </p:cNvPr>
          <p:cNvSpPr>
            <a:spLocks noGrp="1"/>
          </p:cNvSpPr>
          <p:nvPr>
            <p:ph type="sldNum" sz="quarter" idx="12"/>
          </p:nvPr>
        </p:nvSpPr>
        <p:spPr>
          <a:xfrm>
            <a:off x="6553200" y="6245225"/>
            <a:ext cx="2133600" cy="476250"/>
          </a:xfrm>
        </p:spPr>
        <p:txBody>
          <a:bodyPr/>
          <a:lstStyle>
            <a:lvl1pPr>
              <a:defRPr/>
            </a:lvl1pPr>
          </a:lstStyle>
          <a:p>
            <a:fld id="{C7600FC8-F423-45B0-AB85-CB97796AC440}" type="slidenum">
              <a:rPr lang="en-GB" altLang="en-US"/>
              <a:pPr/>
              <a:t>‹#›</a:t>
            </a:fld>
            <a:endParaRPr lang="en-GB" altLang="en-US"/>
          </a:p>
        </p:txBody>
      </p:sp>
    </p:spTree>
    <p:extLst>
      <p:ext uri="{BB962C8B-B14F-4D97-AF65-F5344CB8AC3E}">
        <p14:creationId xmlns:p14="http://schemas.microsoft.com/office/powerpoint/2010/main" val="241025488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77000" y="6416675"/>
            <a:ext cx="2133600" cy="365125"/>
          </a:xfrm>
          <a:prstGeom prst="rect">
            <a:avLst/>
          </a:prstGeom>
        </p:spPr>
        <p:txBody>
          <a:bodyPr/>
          <a:lstStyle/>
          <a:p>
            <a:pPr>
              <a:defRPr/>
            </a:pPr>
            <a:endParaRPr lang="en-GB"/>
          </a:p>
        </p:txBody>
      </p:sp>
      <p:sp>
        <p:nvSpPr>
          <p:cNvPr id="5" name="Footer Placeholder 4"/>
          <p:cNvSpPr>
            <a:spLocks noGrp="1"/>
          </p:cNvSpPr>
          <p:nvPr>
            <p:ph type="ftr" sz="quarter" idx="11"/>
          </p:nvPr>
        </p:nvSpPr>
        <p:spPr>
          <a:xfrm>
            <a:off x="914400" y="6416675"/>
            <a:ext cx="5562600" cy="365125"/>
          </a:xfrm>
          <a:prstGeom prst="rect">
            <a:avLst/>
          </a:prstGeom>
        </p:spPr>
        <p:txBody>
          <a:bodyPr/>
          <a:lstStyle/>
          <a:p>
            <a:pPr>
              <a:defRPr/>
            </a:pPr>
            <a:endParaRPr lang="en-GB"/>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p>
            <a:pPr>
              <a:defRPr/>
            </a:pPr>
            <a:fld id="{5B5E3373-D156-402A-8E35-F6BE2819BB7D}" type="slidenum">
              <a:rPr lang="en-GB" smtClean="0"/>
              <a:pPr>
                <a:defRPr/>
              </a:pPr>
              <a:t>‹#›</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p>
            <a:pPr>
              <a:defRPr/>
            </a:pPr>
            <a:endParaRPr lang="en-GB"/>
          </a:p>
        </p:txBody>
      </p:sp>
      <p:sp>
        <p:nvSpPr>
          <p:cNvPr id="6" name="Footer Placeholder 5"/>
          <p:cNvSpPr>
            <a:spLocks noGrp="1"/>
          </p:cNvSpPr>
          <p:nvPr>
            <p:ph type="ftr" sz="quarter" idx="11"/>
          </p:nvPr>
        </p:nvSpPr>
        <p:spPr>
          <a:xfrm>
            <a:off x="914400" y="6416675"/>
            <a:ext cx="5562600" cy="365125"/>
          </a:xfrm>
          <a:prstGeom prst="rect">
            <a:avLst/>
          </a:prstGeom>
        </p:spPr>
        <p:txBody>
          <a:bodyPr/>
          <a:lstStyle/>
          <a:p>
            <a:pPr>
              <a:defRPr/>
            </a:pPr>
            <a:endParaRPr lang="en-GB"/>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p>
            <a:pPr>
              <a:defRPr/>
            </a:pPr>
            <a:fld id="{4C9914AD-3858-4126-B13D-381EB7A5FA08}"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477000" y="6416675"/>
            <a:ext cx="2133600" cy="365125"/>
          </a:xfrm>
          <a:prstGeom prst="rect">
            <a:avLst/>
          </a:prstGeom>
        </p:spPr>
        <p:txBody>
          <a:bodyPr/>
          <a:lstStyle/>
          <a:p>
            <a:pPr>
              <a:defRPr/>
            </a:pPr>
            <a:endParaRPr lang="en-GB"/>
          </a:p>
        </p:txBody>
      </p:sp>
      <p:sp>
        <p:nvSpPr>
          <p:cNvPr id="8" name="Footer Placeholder 7"/>
          <p:cNvSpPr>
            <a:spLocks noGrp="1"/>
          </p:cNvSpPr>
          <p:nvPr>
            <p:ph type="ftr" sz="quarter" idx="11"/>
          </p:nvPr>
        </p:nvSpPr>
        <p:spPr>
          <a:xfrm>
            <a:off x="914400" y="6416675"/>
            <a:ext cx="5562600" cy="365125"/>
          </a:xfrm>
          <a:prstGeom prst="rect">
            <a:avLst/>
          </a:prstGeom>
        </p:spPr>
        <p:txBody>
          <a:bodyPr/>
          <a:lstStyle/>
          <a:p>
            <a:pPr>
              <a:defRPr/>
            </a:pPr>
            <a:endParaRPr lang="en-GB"/>
          </a:p>
        </p:txBody>
      </p:sp>
      <p:sp>
        <p:nvSpPr>
          <p:cNvPr id="9" name="Slide Number Placeholder 8"/>
          <p:cNvSpPr>
            <a:spLocks noGrp="1"/>
          </p:cNvSpPr>
          <p:nvPr>
            <p:ph type="sldNum" sz="quarter" idx="12"/>
          </p:nvPr>
        </p:nvSpPr>
        <p:spPr>
          <a:xfrm>
            <a:off x="8610600" y="6416675"/>
            <a:ext cx="457200" cy="365125"/>
          </a:xfrm>
          <a:prstGeom prst="rect">
            <a:avLst/>
          </a:prstGeom>
        </p:spPr>
        <p:txBody>
          <a:bodyPr/>
          <a:lstStyle/>
          <a:p>
            <a:pPr>
              <a:defRPr/>
            </a:pPr>
            <a:fld id="{EAB5816A-D506-4267-B8A1-DB351FBB6695}" type="slidenum">
              <a:rPr lang="en-GB" smtClean="0"/>
              <a:pPr>
                <a:defRPr/>
              </a:pPr>
              <a:t>‹#›</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a:xfrm>
            <a:off x="6477000" y="6416675"/>
            <a:ext cx="2133600" cy="365125"/>
          </a:xfrm>
          <a:prstGeom prst="rect">
            <a:avLst/>
          </a:prstGeom>
        </p:spPr>
        <p:txBody>
          <a:bodyPr/>
          <a:lstStyle/>
          <a:p>
            <a:pPr>
              <a:defRPr/>
            </a:pPr>
            <a:endParaRPr lang="en-GB"/>
          </a:p>
        </p:txBody>
      </p:sp>
      <p:sp>
        <p:nvSpPr>
          <p:cNvPr id="4" name="Footer Placeholder 3"/>
          <p:cNvSpPr>
            <a:spLocks noGrp="1"/>
          </p:cNvSpPr>
          <p:nvPr>
            <p:ph type="ftr" sz="quarter" idx="11"/>
          </p:nvPr>
        </p:nvSpPr>
        <p:spPr>
          <a:xfrm>
            <a:off x="914400" y="6416675"/>
            <a:ext cx="5562600" cy="365125"/>
          </a:xfrm>
          <a:prstGeom prst="rect">
            <a:avLst/>
          </a:prstGeom>
        </p:spPr>
        <p:txBody>
          <a:bodyPr/>
          <a:lstStyle/>
          <a:p>
            <a:pPr>
              <a:defRPr/>
            </a:pPr>
            <a:endParaRPr lang="en-GB"/>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p>
            <a:pPr>
              <a:defRPr/>
            </a:pPr>
            <a:fld id="{2908A5C0-1BB7-4909-B305-4395CD4790E4}"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p>
            <a:pPr>
              <a:defRPr/>
            </a:pPr>
            <a:endParaRPr lang="en-GB"/>
          </a:p>
        </p:txBody>
      </p:sp>
      <p:sp>
        <p:nvSpPr>
          <p:cNvPr id="3" name="Footer Placeholder 2"/>
          <p:cNvSpPr>
            <a:spLocks noGrp="1"/>
          </p:cNvSpPr>
          <p:nvPr>
            <p:ph type="ftr" sz="quarter" idx="11"/>
          </p:nvPr>
        </p:nvSpPr>
        <p:spPr>
          <a:xfrm>
            <a:off x="914400" y="6416675"/>
            <a:ext cx="5562600" cy="365125"/>
          </a:xfrm>
          <a:prstGeom prst="rect">
            <a:avLst/>
          </a:prstGeom>
        </p:spPr>
        <p:txBody>
          <a:bodyPr/>
          <a:lstStyle/>
          <a:p>
            <a:pPr>
              <a:defRPr/>
            </a:pPr>
            <a:endParaRPr lang="en-GB" dirty="0"/>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p>
            <a:pPr>
              <a:defRPr/>
            </a:pPr>
            <a:fld id="{8EE80867-CF13-44BD-8072-0D08E63FB346}"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p>
            <a:pPr>
              <a:defRPr/>
            </a:pPr>
            <a:endParaRPr lang="en-GB"/>
          </a:p>
        </p:txBody>
      </p:sp>
      <p:sp>
        <p:nvSpPr>
          <p:cNvPr id="6" name="Footer Placeholder 5"/>
          <p:cNvSpPr>
            <a:spLocks noGrp="1"/>
          </p:cNvSpPr>
          <p:nvPr>
            <p:ph type="ftr" sz="quarter" idx="11"/>
          </p:nvPr>
        </p:nvSpPr>
        <p:spPr>
          <a:xfrm>
            <a:off x="914400" y="6416675"/>
            <a:ext cx="5562600" cy="365125"/>
          </a:xfrm>
          <a:prstGeom prst="rect">
            <a:avLst/>
          </a:prstGeom>
        </p:spPr>
        <p:txBody>
          <a:bodyPr/>
          <a:lstStyle/>
          <a:p>
            <a:pPr>
              <a:defRPr/>
            </a:pPr>
            <a:endParaRPr lang="en-GB"/>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p>
            <a:pPr>
              <a:defRPr/>
            </a:pPr>
            <a:fld id="{A47E06AF-73AC-41EC-A0C3-7A28D759576E}"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a:prstGeom prst="rect">
            <a:avLst/>
          </a:prstGeom>
        </p:spPr>
        <p:txBody>
          <a:bodyPr/>
          <a:lstStyle/>
          <a:p>
            <a:pPr>
              <a:defRPr/>
            </a:pPr>
            <a:endParaRPr lang="en-GB"/>
          </a:p>
        </p:txBody>
      </p:sp>
      <p:sp>
        <p:nvSpPr>
          <p:cNvPr id="6" name="Footer Placeholder 5"/>
          <p:cNvSpPr>
            <a:spLocks noGrp="1"/>
          </p:cNvSpPr>
          <p:nvPr>
            <p:ph type="ftr" sz="quarter" idx="11"/>
          </p:nvPr>
        </p:nvSpPr>
        <p:spPr>
          <a:xfrm>
            <a:off x="914400" y="55499"/>
            <a:ext cx="5562600" cy="365125"/>
          </a:xfrm>
          <a:prstGeom prst="rect">
            <a:avLst/>
          </a:prstGeom>
        </p:spPr>
        <p:txBody>
          <a:bodyPr/>
          <a:lstStyle/>
          <a:p>
            <a:pPr>
              <a:defRPr/>
            </a:pPr>
            <a:endParaRPr lang="en-GB"/>
          </a:p>
        </p:txBody>
      </p:sp>
      <p:sp>
        <p:nvSpPr>
          <p:cNvPr id="7" name="Slide Number Placeholder 6"/>
          <p:cNvSpPr>
            <a:spLocks noGrp="1"/>
          </p:cNvSpPr>
          <p:nvPr>
            <p:ph type="sldNum" sz="quarter" idx="12"/>
          </p:nvPr>
        </p:nvSpPr>
        <p:spPr>
          <a:xfrm>
            <a:off x="8610600" y="55499"/>
            <a:ext cx="457200" cy="365125"/>
          </a:xfrm>
          <a:prstGeom prst="rect">
            <a:avLst/>
          </a:prstGeom>
        </p:spPr>
        <p:txBody>
          <a:bodyPr/>
          <a:lstStyle/>
          <a:p>
            <a:pPr>
              <a:defRPr/>
            </a:pPr>
            <a:fld id="{C2A6BF17-FE78-40DA-9179-707CA352CBD0}"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jamanetwork.com/searchresults?author=Jason+C.+Nellis&amp;q=Jason+C.+Nelli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jamanetwork.com/searchresults?author=Jason+C.+Nellis&amp;q=Jason+C.+Nelli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8" Type="http://schemas.openxmlformats.org/officeDocument/2006/relationships/hyperlink" Target="https://www.ncbi.nlm.nih.gov/pubmed/?term=Ramsden%20RT%5bAuthor%5d&amp;cauthor=true&amp;cauthor_uid=15793421" TargetMode="External"/><Relationship Id="rId3" Type="http://schemas.openxmlformats.org/officeDocument/2006/relationships/hyperlink" Target="https://www.ncbi.nlm.nih.gov/pubmed/?term=malik+kelly+facial+nerve" TargetMode="External"/><Relationship Id="rId7" Type="http://schemas.openxmlformats.org/officeDocument/2006/relationships/hyperlink" Target="https://www.ncbi.nlm.nih.gov/pubmed/?term=Saeed%20SR%5bAuthor%5d&amp;cauthor=true&amp;cauthor_uid=15793421"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hyperlink" Target="https://www.ncbi.nlm.nih.gov/pubmed/?term=Ahmed%20A%5bAuthor%5d&amp;cauthor=true&amp;cauthor_uid=15793421" TargetMode="External"/><Relationship Id="rId5" Type="http://schemas.openxmlformats.org/officeDocument/2006/relationships/hyperlink" Target="https://www.ncbi.nlm.nih.gov/pubmed/?term=Kelly%20G%5bAuthor%5d&amp;cauthor=true&amp;cauthor_uid=15793421" TargetMode="External"/><Relationship Id="rId4" Type="http://schemas.openxmlformats.org/officeDocument/2006/relationships/hyperlink" Target="https://www.ncbi.nlm.nih.gov/pubmed/?term=Malik%20TH%5bAuthor%5d&amp;cauthor=true&amp;cauthor_uid=15793421" TargetMode="Externa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5"/>
          <p:cNvSpPr txBox="1">
            <a:spLocks noChangeArrowheads="1"/>
          </p:cNvSpPr>
          <p:nvPr/>
        </p:nvSpPr>
        <p:spPr>
          <a:xfrm>
            <a:off x="107504" y="4293096"/>
            <a:ext cx="7272486" cy="1752600"/>
          </a:xfrm>
          <a:prstGeom prst="rect">
            <a:avLst/>
          </a:prstGeom>
        </p:spPr>
        <p:txBody>
          <a:bodyPr>
            <a:noAutofit/>
          </a:bodyPr>
          <a:lstStyle/>
          <a:p>
            <a:pPr marL="411480" marR="0" lvl="0" indent="-342900" algn="l" defTabSz="914400" rtl="0" eaLnBrk="1" fontAlgn="auto" latinLnBrk="0" hangingPunct="1">
              <a:lnSpc>
                <a:spcPct val="90000"/>
              </a:lnSpc>
              <a:spcBef>
                <a:spcPts val="700"/>
              </a:spcBef>
              <a:spcAft>
                <a:spcPts val="0"/>
              </a:spcAft>
              <a:buClr>
                <a:schemeClr val="tx2"/>
              </a:buClr>
              <a:buSzPct val="95000"/>
              <a:tabLst/>
              <a:defRPr/>
            </a:pPr>
            <a:r>
              <a:rPr kumimoji="0" lang="en-GB" b="0" i="0" u="none" strike="noStrike" kern="1200" cap="none" spc="0" normalizeH="0" baseline="0" noProof="0" dirty="0">
                <a:ln>
                  <a:noFill/>
                </a:ln>
                <a:solidFill>
                  <a:schemeClr val="tx1"/>
                </a:solidFill>
                <a:effectLst/>
                <a:uLnTx/>
                <a:uFillTx/>
                <a:latin typeface="+mn-lt"/>
                <a:ea typeface="+mn-ea"/>
                <a:cs typeface="+mn-cs"/>
              </a:rPr>
              <a:t>Gerard Kelly </a:t>
            </a:r>
            <a:r>
              <a:rPr kumimoji="0" lang="en-GB" sz="1050" b="0" i="0" u="none" strike="noStrike" kern="1200" cap="none" spc="0" normalizeH="0" baseline="0" noProof="0" dirty="0">
                <a:ln>
                  <a:noFill/>
                </a:ln>
                <a:solidFill>
                  <a:schemeClr val="tx1"/>
                </a:solidFill>
                <a:effectLst/>
                <a:uLnTx/>
                <a:uFillTx/>
                <a:latin typeface="+mn-lt"/>
                <a:ea typeface="+mn-ea"/>
                <a:cs typeface="+mn-cs"/>
              </a:rPr>
              <a:t>MD MEd FRCS(Ed) FRCS(ORL-HNS) </a:t>
            </a:r>
          </a:p>
          <a:p>
            <a:pPr marL="411480" marR="0" lvl="0" indent="-342900" algn="l" defTabSz="914400" rtl="0" eaLnBrk="1" fontAlgn="auto" latinLnBrk="0" hangingPunct="1">
              <a:lnSpc>
                <a:spcPct val="90000"/>
              </a:lnSpc>
              <a:spcBef>
                <a:spcPts val="700"/>
              </a:spcBef>
              <a:spcAft>
                <a:spcPts val="0"/>
              </a:spcAft>
              <a:buClr>
                <a:schemeClr val="tx2"/>
              </a:buClr>
              <a:buSzPct val="95000"/>
              <a:tabLst/>
              <a:defRPr/>
            </a:pPr>
            <a:r>
              <a:rPr lang="en-GB" dirty="0">
                <a:solidFill>
                  <a:srgbClr val="FFC000"/>
                </a:solidFill>
                <a:latin typeface="+mn-lt"/>
              </a:rPr>
              <a:t>ENT &amp; skull base surgeon </a:t>
            </a:r>
          </a:p>
          <a:p>
            <a:pPr marL="868680" lvl="1" indent="-342900" eaLnBrk="1" fontAlgn="auto" hangingPunct="1">
              <a:lnSpc>
                <a:spcPct val="90000"/>
              </a:lnSpc>
              <a:spcBef>
                <a:spcPts val="700"/>
              </a:spcBef>
              <a:spcAft>
                <a:spcPts val="0"/>
              </a:spcAft>
              <a:buClr>
                <a:schemeClr val="tx2"/>
              </a:buClr>
              <a:buSzPct val="95000"/>
              <a:defRPr/>
            </a:pPr>
            <a:endParaRPr lang="en-GB" sz="600" dirty="0">
              <a:solidFill>
                <a:srgbClr val="FFC000"/>
              </a:solidFill>
              <a:latin typeface="+mn-lt"/>
            </a:endParaRPr>
          </a:p>
          <a:p>
            <a:pPr marL="411480" marR="0" lvl="0" indent="-342900" algn="l" defTabSz="914400" rtl="0" eaLnBrk="1" fontAlgn="auto" latinLnBrk="0" hangingPunct="1">
              <a:lnSpc>
                <a:spcPct val="90000"/>
              </a:lnSpc>
              <a:spcBef>
                <a:spcPts val="700"/>
              </a:spcBef>
              <a:spcAft>
                <a:spcPts val="0"/>
              </a:spcAft>
              <a:buClr>
                <a:schemeClr val="tx2"/>
              </a:buClr>
              <a:buSzPct val="95000"/>
              <a:tabLst/>
              <a:defRPr/>
            </a:pPr>
            <a:r>
              <a:rPr lang="en-GB" sz="2000" noProof="0" dirty="0">
                <a:solidFill>
                  <a:srgbClr val="FFC000"/>
                </a:solidFill>
                <a:latin typeface="+mn-lt"/>
              </a:rPr>
              <a:t>Leeds General Infirmary</a:t>
            </a:r>
          </a:p>
          <a:p>
            <a:pPr marL="411480" marR="0" lvl="0" indent="-342900" algn="l" defTabSz="914400" rtl="0" eaLnBrk="1" fontAlgn="auto" latinLnBrk="0" hangingPunct="1">
              <a:lnSpc>
                <a:spcPct val="90000"/>
              </a:lnSpc>
              <a:spcBef>
                <a:spcPts val="700"/>
              </a:spcBef>
              <a:spcAft>
                <a:spcPts val="0"/>
              </a:spcAft>
              <a:buClr>
                <a:schemeClr val="tx2"/>
              </a:buClr>
              <a:buSzPct val="95000"/>
              <a:tabLst/>
              <a:defRPr/>
            </a:pPr>
            <a:endParaRPr lang="en-GB" sz="2000" dirty="0">
              <a:solidFill>
                <a:srgbClr val="FFC000"/>
              </a:solidFill>
              <a:latin typeface="+mn-lt"/>
            </a:endParaRPr>
          </a:p>
          <a:p>
            <a:pPr marL="411480" indent="-347472" eaLnBrk="1" fontAlgn="auto" hangingPunct="1">
              <a:lnSpc>
                <a:spcPct val="90000"/>
              </a:lnSpc>
              <a:spcBef>
                <a:spcPts val="700"/>
              </a:spcBef>
              <a:spcAft>
                <a:spcPts val="0"/>
              </a:spcAft>
            </a:pPr>
            <a:r>
              <a:rPr lang="en-GB" sz="2000" dirty="0">
                <a:solidFill>
                  <a:srgbClr val="FFC000"/>
                </a:solidFill>
                <a:latin typeface="Corbel" panose="020B0503020204020204" pitchFamily="34" charset="0"/>
              </a:rPr>
              <a:t>7</a:t>
            </a:r>
            <a:r>
              <a:rPr lang="en-GB" sz="2000" baseline="30000" dirty="0">
                <a:solidFill>
                  <a:srgbClr val="FFC000"/>
                </a:solidFill>
                <a:latin typeface="Corbel" panose="020B0503020204020204" pitchFamily="34" charset="0"/>
              </a:rPr>
              <a:t>th</a:t>
            </a:r>
            <a:r>
              <a:rPr lang="en-GB" sz="2000" dirty="0">
                <a:solidFill>
                  <a:srgbClr val="FFC000"/>
                </a:solidFill>
                <a:latin typeface="Corbel" panose="020B0503020204020204" pitchFamily="34" charset="0"/>
              </a:rPr>
              <a:t>  November 2018</a:t>
            </a:r>
            <a:endParaRPr lang="en-GB" sz="2000" dirty="0"/>
          </a:p>
          <a:p>
            <a:pPr marL="411480" marR="0" lvl="0" indent="-342900" algn="l" defTabSz="914400" rtl="0" eaLnBrk="1" fontAlgn="auto" latinLnBrk="0" hangingPunct="1">
              <a:lnSpc>
                <a:spcPct val="90000"/>
              </a:lnSpc>
              <a:spcBef>
                <a:spcPts val="700"/>
              </a:spcBef>
              <a:spcAft>
                <a:spcPts val="0"/>
              </a:spcAft>
              <a:buClr>
                <a:schemeClr val="tx2"/>
              </a:buClr>
              <a:buSzPct val="95000"/>
              <a:tabLst/>
              <a:defRPr/>
            </a:pPr>
            <a:r>
              <a:rPr lang="en-GB" sz="2000" noProof="0" dirty="0">
                <a:solidFill>
                  <a:srgbClr val="FFC000"/>
                </a:solidFill>
                <a:latin typeface="+mn-lt"/>
              </a:rPr>
              <a:t> </a:t>
            </a:r>
            <a:endParaRPr kumimoji="0" lang="en-GB" sz="2000" b="0" i="0" u="none" strike="noStrike" kern="1200" cap="none" spc="0" normalizeH="0" baseline="0" noProof="0" dirty="0">
              <a:ln>
                <a:noFill/>
              </a:ln>
              <a:solidFill>
                <a:srgbClr val="FFC000"/>
              </a:solidFill>
              <a:effectLst/>
              <a:uLnTx/>
              <a:uFillTx/>
              <a:latin typeface="+mn-lt"/>
            </a:endParaRPr>
          </a:p>
        </p:txBody>
      </p:sp>
      <p:sp>
        <p:nvSpPr>
          <p:cNvPr id="4" name="Rectangle 5"/>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kumimoji="0" lang="en-GB" sz="3200" i="0" u="none" strike="noStrike" kern="1200" cap="none" spc="0" normalizeH="0" baseline="0" noProof="0" dirty="0">
                <a:ln>
                  <a:noFill/>
                </a:ln>
                <a:effectLst/>
                <a:uLnTx/>
                <a:uFillTx/>
                <a:latin typeface="+mn-lt"/>
              </a:rPr>
              <a:t>facial nerve trauma </a:t>
            </a:r>
          </a:p>
        </p:txBody>
      </p:sp>
      <p:sp>
        <p:nvSpPr>
          <p:cNvPr id="7" name="TextBox 5"/>
          <p:cNvSpPr txBox="1">
            <a:spLocks noChangeArrowheads="1"/>
          </p:cNvSpPr>
          <p:nvPr/>
        </p:nvSpPr>
        <p:spPr bwMode="auto">
          <a:xfrm rot="-5400000">
            <a:off x="4527351" y="3748445"/>
            <a:ext cx="5143500" cy="706437"/>
          </a:xfrm>
          <a:prstGeom prst="rect">
            <a:avLst/>
          </a:prstGeom>
          <a:noFill/>
          <a:ln w="9525">
            <a:noFill/>
            <a:miter lim="800000"/>
            <a:headEnd/>
            <a:tailEnd/>
          </a:ln>
        </p:spPr>
        <p:txBody>
          <a:bodyPr>
            <a:spAutoFit/>
          </a:bodyPr>
          <a:lstStyle/>
          <a:p>
            <a:r>
              <a:rPr lang="en-GB" sz="2000" dirty="0"/>
              <a:t>The Leeds Teaching </a:t>
            </a:r>
          </a:p>
          <a:p>
            <a:r>
              <a:rPr lang="en-GB" sz="2000" dirty="0"/>
              <a:t>Hospitals NHS Trust</a:t>
            </a:r>
          </a:p>
        </p:txBody>
      </p:sp>
      <p:sp>
        <p:nvSpPr>
          <p:cNvPr id="8" name="Rectangle 5">
            <a:extLst>
              <a:ext uri="{FF2B5EF4-FFF2-40B4-BE49-F238E27FC236}">
                <a16:creationId xmlns:a16="http://schemas.microsoft.com/office/drawing/2014/main" id="{D502990C-03C4-473D-B510-6E7F006D42A0}"/>
              </a:ext>
            </a:extLst>
          </p:cNvPr>
          <p:cNvSpPr txBox="1">
            <a:spLocks noChangeArrowheads="1"/>
          </p:cNvSpPr>
          <p:nvPr/>
        </p:nvSpPr>
        <p:spPr>
          <a:xfrm>
            <a:off x="141209" y="3027744"/>
            <a:ext cx="7272486" cy="1752600"/>
          </a:xfrm>
          <a:prstGeom prst="rect">
            <a:avLst/>
          </a:prstGeom>
        </p:spPr>
        <p:txBody>
          <a:bodyPr>
            <a:noAutofit/>
          </a:bodyPr>
          <a:lstStyle/>
          <a:p>
            <a:pPr marL="411480" marR="0" lvl="0" indent="-342900" algn="l" defTabSz="914400" rtl="0" eaLnBrk="1" fontAlgn="auto" latinLnBrk="0" hangingPunct="1">
              <a:lnSpc>
                <a:spcPct val="90000"/>
              </a:lnSpc>
              <a:spcBef>
                <a:spcPts val="700"/>
              </a:spcBef>
              <a:spcAft>
                <a:spcPts val="0"/>
              </a:spcAft>
              <a:buClr>
                <a:schemeClr val="tx2"/>
              </a:buClr>
              <a:buSzPct val="95000"/>
              <a:tabLst/>
              <a:defRPr/>
            </a:pPr>
            <a:endParaRPr kumimoji="0" lang="en-GB" sz="11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15090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9138" name="Rectangle 2">
            <a:extLst>
              <a:ext uri="{FF2B5EF4-FFF2-40B4-BE49-F238E27FC236}">
                <a16:creationId xmlns:a16="http://schemas.microsoft.com/office/drawing/2014/main" id="{99E170EA-95AD-499F-8BBC-3884195D1784}"/>
              </a:ext>
            </a:extLst>
          </p:cNvPr>
          <p:cNvSpPr>
            <a:spLocks noGrp="1" noChangeArrowheads="1"/>
          </p:cNvSpPr>
          <p:nvPr>
            <p:ph type="title"/>
          </p:nvPr>
        </p:nvSpPr>
        <p:spPr/>
        <p:txBody>
          <a:bodyPr/>
          <a:lstStyle/>
          <a:p>
            <a:r>
              <a:rPr lang="en-GB" altLang="en-US" dirty="0">
                <a:latin typeface="+mn-lt"/>
              </a:rPr>
              <a:t>facial paralysis </a:t>
            </a:r>
          </a:p>
        </p:txBody>
      </p:sp>
      <p:sp>
        <p:nvSpPr>
          <p:cNvPr id="219139" name="Rectangle 3">
            <a:extLst>
              <a:ext uri="{FF2B5EF4-FFF2-40B4-BE49-F238E27FC236}">
                <a16:creationId xmlns:a16="http://schemas.microsoft.com/office/drawing/2014/main" id="{B783382B-87AC-4E11-B90D-EF5F196ACAD3}"/>
              </a:ext>
            </a:extLst>
          </p:cNvPr>
          <p:cNvSpPr>
            <a:spLocks noGrp="1" noChangeArrowheads="1"/>
          </p:cNvSpPr>
          <p:nvPr>
            <p:ph type="body" idx="1"/>
          </p:nvPr>
        </p:nvSpPr>
        <p:spPr>
          <a:xfrm>
            <a:off x="685800" y="2057400"/>
            <a:ext cx="7772400" cy="4114800"/>
          </a:xfrm>
        </p:spPr>
        <p:txBody>
          <a:bodyPr>
            <a:normAutofit lnSpcReduction="10000"/>
          </a:bodyPr>
          <a:lstStyle/>
          <a:p>
            <a:pPr marL="68580" indent="0">
              <a:buNone/>
            </a:pPr>
            <a:r>
              <a:rPr lang="en-GB" altLang="en-US" sz="2800" dirty="0">
                <a:effectLst/>
              </a:rPr>
              <a:t>Morbidity of facial </a:t>
            </a:r>
          </a:p>
          <a:p>
            <a:pPr marL="68580" indent="0">
              <a:buNone/>
            </a:pPr>
            <a:r>
              <a:rPr lang="en-GB" altLang="en-US" sz="2800" dirty="0">
                <a:effectLst/>
              </a:rPr>
              <a:t>paralysis</a:t>
            </a:r>
          </a:p>
          <a:p>
            <a:pPr marL="68580" indent="0">
              <a:buNone/>
            </a:pPr>
            <a:endParaRPr lang="en-GB" altLang="en-US" sz="2800" dirty="0">
              <a:effectLst/>
            </a:endParaRPr>
          </a:p>
          <a:p>
            <a:pPr marL="68580" indent="0">
              <a:buNone/>
            </a:pPr>
            <a:r>
              <a:rPr lang="en-GB" altLang="en-US" sz="2800" dirty="0">
                <a:effectLst/>
              </a:rPr>
              <a:t>Difficulty eating</a:t>
            </a:r>
          </a:p>
          <a:p>
            <a:pPr marL="68580" indent="0">
              <a:buNone/>
            </a:pPr>
            <a:r>
              <a:rPr lang="en-GB" altLang="en-US" sz="2800" dirty="0">
                <a:effectLst/>
              </a:rPr>
              <a:t>Difficulty speaking </a:t>
            </a:r>
          </a:p>
          <a:p>
            <a:pPr marL="68580" indent="0">
              <a:buNone/>
            </a:pPr>
            <a:r>
              <a:rPr lang="en-GB" altLang="en-US" sz="2800" dirty="0">
                <a:effectLst/>
              </a:rPr>
              <a:t>Corneal ulceration</a:t>
            </a:r>
          </a:p>
          <a:p>
            <a:pPr marL="68580" indent="0">
              <a:buNone/>
            </a:pPr>
            <a:r>
              <a:rPr lang="en-GB" altLang="en-US" sz="2800" dirty="0">
                <a:effectLst/>
              </a:rPr>
              <a:t>Psychologically </a:t>
            </a:r>
          </a:p>
          <a:p>
            <a:pPr marL="68580" indent="0">
              <a:buNone/>
            </a:pPr>
            <a:r>
              <a:rPr lang="en-GB" altLang="en-US" sz="2800" dirty="0">
                <a:effectLst/>
              </a:rPr>
              <a:t>devastating</a:t>
            </a:r>
          </a:p>
        </p:txBody>
      </p:sp>
      <p:sp>
        <p:nvSpPr>
          <p:cNvPr id="219141" name="Text Box 5">
            <a:extLst>
              <a:ext uri="{FF2B5EF4-FFF2-40B4-BE49-F238E27FC236}">
                <a16:creationId xmlns:a16="http://schemas.microsoft.com/office/drawing/2014/main" id="{BCC32CAB-1FC2-4AF7-A2AD-F04E02504CAB}"/>
              </a:ext>
            </a:extLst>
          </p:cNvPr>
          <p:cNvSpPr txBox="1">
            <a:spLocks noChangeArrowheads="1"/>
          </p:cNvSpPr>
          <p:nvPr/>
        </p:nvSpPr>
        <p:spPr bwMode="auto">
          <a:xfrm>
            <a:off x="4191000" y="5699125"/>
            <a:ext cx="49530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accent1"/>
              </a:buClr>
              <a:buFont typeface="Wingdings" panose="05000000000000000000" pitchFamily="2" charset="2"/>
              <a:buNone/>
            </a:pPr>
            <a:r>
              <a:rPr lang="en-GB" altLang="en-US" sz="2000" i="1" dirty="0">
                <a:latin typeface="Tahoma" panose="020B0604030504040204" pitchFamily="34" charset="0"/>
              </a:rPr>
              <a:t>Nicolas de </a:t>
            </a:r>
            <a:r>
              <a:rPr lang="en-GB" altLang="en-US" sz="2000" i="1" dirty="0" err="1">
                <a:latin typeface="Tahoma" panose="020B0604030504040204" pitchFamily="34" charset="0"/>
              </a:rPr>
              <a:t>Leyde</a:t>
            </a:r>
            <a:r>
              <a:rPr lang="en-GB" altLang="en-US" sz="2000" i="1" dirty="0">
                <a:latin typeface="Tahoma" panose="020B0604030504040204" pitchFamily="34" charset="0"/>
              </a:rPr>
              <a:t>, Tête à </a:t>
            </a:r>
            <a:r>
              <a:rPr lang="en-GB" altLang="en-US" sz="2000" i="1" dirty="0" err="1">
                <a:latin typeface="Tahoma" panose="020B0604030504040204" pitchFamily="34" charset="0"/>
              </a:rPr>
              <a:t>paralysie</a:t>
            </a:r>
            <a:r>
              <a:rPr lang="en-GB" altLang="en-US" sz="2000" i="1" dirty="0">
                <a:latin typeface="Tahoma" panose="020B0604030504040204" pitchFamily="34" charset="0"/>
              </a:rPr>
              <a:t> </a:t>
            </a:r>
            <a:r>
              <a:rPr lang="en-GB" altLang="en-US" sz="2000" i="1" dirty="0" err="1">
                <a:latin typeface="Tahoma" panose="020B0604030504040204" pitchFamily="34" charset="0"/>
              </a:rPr>
              <a:t>faciale</a:t>
            </a:r>
            <a:r>
              <a:rPr lang="en-GB" altLang="en-US" sz="2000" i="1" dirty="0">
                <a:latin typeface="Tahoma" panose="020B0604030504040204" pitchFamily="34" charset="0"/>
              </a:rPr>
              <a:t>, </a:t>
            </a:r>
            <a:r>
              <a:rPr lang="en-GB" altLang="en-US" sz="2000" i="1" dirty="0" err="1">
                <a:latin typeface="Tahoma" panose="020B0604030504040204" pitchFamily="34" charset="0"/>
              </a:rPr>
              <a:t>Musée</a:t>
            </a:r>
            <a:r>
              <a:rPr lang="en-GB" altLang="en-US" sz="2000" i="1" dirty="0">
                <a:latin typeface="Tahoma" panose="020B0604030504040204" pitchFamily="34" charset="0"/>
              </a:rPr>
              <a:t> de </a:t>
            </a:r>
            <a:r>
              <a:rPr lang="en-GB" altLang="en-US" sz="2000" i="1" dirty="0" err="1">
                <a:latin typeface="Tahoma" panose="020B0604030504040204" pitchFamily="34" charset="0"/>
              </a:rPr>
              <a:t>l’Œuvre</a:t>
            </a:r>
            <a:r>
              <a:rPr lang="en-GB" altLang="en-US" sz="2000" i="1" dirty="0">
                <a:latin typeface="Tahoma" panose="020B0604030504040204" pitchFamily="34" charset="0"/>
              </a:rPr>
              <a:t> Notre-Dame</a:t>
            </a:r>
          </a:p>
          <a:p>
            <a:pPr>
              <a:spcBef>
                <a:spcPct val="50000"/>
              </a:spcBef>
            </a:pPr>
            <a:endParaRPr lang="en-GB" altLang="en-US" dirty="0">
              <a:solidFill>
                <a:schemeClr val="bg1"/>
              </a:solidFill>
              <a:latin typeface="Times New Roman" panose="02020603050405020304" pitchFamily="18"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What do you do if your facial nerve monitor breaks during mastoid surgery?</a:t>
            </a:r>
          </a:p>
          <a:p>
            <a:pPr eaLnBrk="0" hangingPunct="0">
              <a:buFont typeface="Monotype Sorts" pitchFamily="2" charset="2"/>
              <a:buNone/>
            </a:pP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2391196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What do you do if you think that you have found the nerve and it does not stimulate in the ear with the nerve stimulator?</a:t>
            </a: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42812465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What do you CT scan cholesteatoma patients pre mastoid surgery?</a:t>
            </a: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21704080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How do you reduce the risk to the facial nerve in cochlear implant surgery?</a:t>
            </a: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391420741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BFFB9CEB-1D24-444F-AD2C-2D1DD0C96FE8}"/>
              </a:ext>
            </a:extLst>
          </p:cNvPr>
          <p:cNvSpPr>
            <a:spLocks noGrp="1" noChangeArrowheads="1"/>
          </p:cNvSpPr>
          <p:nvPr>
            <p:ph type="title"/>
          </p:nvPr>
        </p:nvSpPr>
        <p:spPr>
          <a:xfrm>
            <a:off x="76200" y="0"/>
            <a:ext cx="9067800" cy="1143000"/>
          </a:xfrm>
        </p:spPr>
        <p:txBody>
          <a:bodyPr/>
          <a:lstStyle/>
          <a:p>
            <a:pPr>
              <a:lnSpc>
                <a:spcPct val="130000"/>
              </a:lnSpc>
              <a:defRPr/>
            </a:pPr>
            <a:r>
              <a:rPr lang="en-US" sz="3600" dirty="0">
                <a:latin typeface="+mn-lt"/>
                <a:ea typeface="+mj-ea"/>
              </a:rPr>
              <a:t>Reducing the Risk  -  Posterior Tympanotomy</a:t>
            </a:r>
            <a:endParaRPr lang="en-US" dirty="0">
              <a:latin typeface="+mn-lt"/>
              <a:ea typeface="+mj-ea"/>
            </a:endParaRPr>
          </a:p>
        </p:txBody>
      </p:sp>
      <p:sp>
        <p:nvSpPr>
          <p:cNvPr id="95235" name="Rectangle 3">
            <a:extLst>
              <a:ext uri="{FF2B5EF4-FFF2-40B4-BE49-F238E27FC236}">
                <a16:creationId xmlns:a16="http://schemas.microsoft.com/office/drawing/2014/main" id="{26A21657-245B-4B7F-90C4-52D68A113516}"/>
              </a:ext>
            </a:extLst>
          </p:cNvPr>
          <p:cNvSpPr>
            <a:spLocks noGrp="1" noChangeArrowheads="1"/>
          </p:cNvSpPr>
          <p:nvPr>
            <p:ph type="body" idx="1"/>
          </p:nvPr>
        </p:nvSpPr>
        <p:spPr>
          <a:xfrm>
            <a:off x="762000" y="4114800"/>
            <a:ext cx="7772400" cy="1600200"/>
          </a:xfrm>
        </p:spPr>
        <p:txBody>
          <a:bodyPr/>
          <a:lstStyle/>
          <a:p>
            <a:pPr>
              <a:lnSpc>
                <a:spcPct val="130000"/>
              </a:lnSpc>
              <a:defRPr/>
            </a:pPr>
            <a:endParaRPr lang="en-US" dirty="0">
              <a:ea typeface="+mn-ea"/>
            </a:endParaRPr>
          </a:p>
          <a:p>
            <a:pPr>
              <a:lnSpc>
                <a:spcPct val="130000"/>
              </a:lnSpc>
              <a:defRPr/>
            </a:pPr>
            <a:endParaRPr lang="en-US" dirty="0">
              <a:ea typeface="+mn-ea"/>
            </a:endParaRPr>
          </a:p>
        </p:txBody>
      </p:sp>
      <p:sp>
        <p:nvSpPr>
          <p:cNvPr id="95240" name="Rectangle 8">
            <a:extLst>
              <a:ext uri="{FF2B5EF4-FFF2-40B4-BE49-F238E27FC236}">
                <a16:creationId xmlns:a16="http://schemas.microsoft.com/office/drawing/2014/main" id="{38B40C03-B6A9-40A9-9DD2-5E7AEF6E67BB}"/>
              </a:ext>
            </a:extLst>
          </p:cNvPr>
          <p:cNvSpPr>
            <a:spLocks noChangeArrowheads="1"/>
          </p:cNvSpPr>
          <p:nvPr/>
        </p:nvSpPr>
        <p:spPr bwMode="auto">
          <a:xfrm>
            <a:off x="1447800" y="2387600"/>
            <a:ext cx="300755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800" dirty="0">
                <a:latin typeface="+mn-lt"/>
                <a:ea typeface="ＭＳ Ｐゴシック" charset="0"/>
              </a:rPr>
              <a:t>Diamond / cutting?</a:t>
            </a:r>
            <a:endParaRPr lang="en-GB" sz="2800" dirty="0">
              <a:latin typeface="+mn-lt"/>
              <a:ea typeface="ＭＳ Ｐゴシック" charset="0"/>
            </a:endParaRPr>
          </a:p>
        </p:txBody>
      </p:sp>
      <p:sp>
        <p:nvSpPr>
          <p:cNvPr id="95241" name="Rectangle 9">
            <a:extLst>
              <a:ext uri="{FF2B5EF4-FFF2-40B4-BE49-F238E27FC236}">
                <a16:creationId xmlns:a16="http://schemas.microsoft.com/office/drawing/2014/main" id="{4AFA3E0A-B55A-43BE-AE42-53EF04CA0CF3}"/>
              </a:ext>
            </a:extLst>
          </p:cNvPr>
          <p:cNvSpPr>
            <a:spLocks noChangeArrowheads="1"/>
          </p:cNvSpPr>
          <p:nvPr/>
        </p:nvSpPr>
        <p:spPr bwMode="auto">
          <a:xfrm>
            <a:off x="2971800" y="3149600"/>
            <a:ext cx="155202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800" dirty="0">
                <a:latin typeface="+mn-lt"/>
                <a:ea typeface="ＭＳ Ｐゴシック" charset="0"/>
              </a:rPr>
              <a:t>Irrigation</a:t>
            </a:r>
            <a:endParaRPr lang="en-GB" sz="2800" dirty="0">
              <a:latin typeface="+mn-lt"/>
              <a:ea typeface="ＭＳ Ｐゴシック" charset="0"/>
            </a:endParaRPr>
          </a:p>
        </p:txBody>
      </p:sp>
      <p:sp>
        <p:nvSpPr>
          <p:cNvPr id="95243" name="Rectangle 11">
            <a:extLst>
              <a:ext uri="{FF2B5EF4-FFF2-40B4-BE49-F238E27FC236}">
                <a16:creationId xmlns:a16="http://schemas.microsoft.com/office/drawing/2014/main" id="{E2BF38B0-4A5D-4092-BA6E-47FE5E5C3128}"/>
              </a:ext>
            </a:extLst>
          </p:cNvPr>
          <p:cNvSpPr>
            <a:spLocks noChangeArrowheads="1"/>
          </p:cNvSpPr>
          <p:nvPr/>
        </p:nvSpPr>
        <p:spPr bwMode="auto">
          <a:xfrm>
            <a:off x="4724400" y="4902200"/>
            <a:ext cx="149271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2800" dirty="0">
                <a:latin typeface="+mn-lt"/>
                <a:ea typeface="ＭＳ Ｐゴシック" charset="0"/>
              </a:rPr>
              <a:t>Bleeding</a:t>
            </a:r>
            <a:endParaRPr lang="en-GB" sz="2800" dirty="0">
              <a:latin typeface="+mn-lt"/>
              <a:ea typeface="ＭＳ Ｐゴシック"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Your colleague calls you, they think that they have damaged the facial nerve in parotid surgery, what do you do if you cannot find it?</a:t>
            </a: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6515624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You are preforming a stapedectomy, the facial nerve is overhanging the oval window, what do you do?</a:t>
            </a: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6988135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Your patient after unsuccessful stapedectomy and cochlear implantation has facial nerve stimulation with the implant turned on, what do you do?</a:t>
            </a: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71459084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Your drill slips in a modified radical mastoid operation, injuring and nearly transecting the facial nerve, what do you do?</a:t>
            </a: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655140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fontScale="85000" lnSpcReduction="20000"/>
          </a:bodyPr>
          <a:lstStyle/>
          <a:p>
            <a:pPr marL="0" indent="0">
              <a:buNone/>
            </a:pPr>
            <a:r>
              <a:rPr lang="en-GB" altLang="en-US" dirty="0"/>
              <a:t>Facial paralysis was significantly associated with increased depression scores and worse QOL scores. Consistent with prior literature, female sex is also significantly associated with increased depression scores. Furthermore, there is no significant association between facial paralysis </a:t>
            </a:r>
            <a:r>
              <a:rPr lang="en-GB" altLang="en-US" dirty="0" err="1"/>
              <a:t>etiology</a:t>
            </a:r>
            <a:r>
              <a:rPr lang="en-GB" altLang="en-US" dirty="0"/>
              <a:t> and screening positive for depression. However, patients with more severe facial paralysis (HB grade ≥3) were more likely to screen positive for depression. Clinicians initially evaluating patients seeking treatment for facial paralysis should consider the psychological impact of facial paralysis to better direct patients to the appropriate psychiatric services if required.</a:t>
            </a: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a:t>
            </a:r>
            <a:endParaRPr kumimoji="0" lang="en-GB" sz="3200" i="0" u="none" strike="noStrike" kern="1200" cap="none" spc="0" normalizeH="0" baseline="0" noProof="0" dirty="0">
              <a:ln>
                <a:noFill/>
              </a:ln>
              <a:effectLst/>
              <a:uLnTx/>
              <a:uFillTx/>
              <a:latin typeface="+mn-lt"/>
            </a:endParaRPr>
          </a:p>
        </p:txBody>
      </p:sp>
      <p:sp>
        <p:nvSpPr>
          <p:cNvPr id="2" name="TextBox 1">
            <a:extLst>
              <a:ext uri="{FF2B5EF4-FFF2-40B4-BE49-F238E27FC236}">
                <a16:creationId xmlns:a16="http://schemas.microsoft.com/office/drawing/2014/main" id="{E0464D05-1975-47E6-BB3D-AB378298782C}"/>
              </a:ext>
            </a:extLst>
          </p:cNvPr>
          <p:cNvSpPr txBox="1"/>
          <p:nvPr/>
        </p:nvSpPr>
        <p:spPr>
          <a:xfrm>
            <a:off x="2267744" y="6237312"/>
            <a:ext cx="6802953" cy="830997"/>
          </a:xfrm>
          <a:prstGeom prst="rect">
            <a:avLst/>
          </a:prstGeom>
          <a:noFill/>
        </p:spPr>
        <p:txBody>
          <a:bodyPr wrap="none" rtlCol="0">
            <a:spAutoFit/>
          </a:bodyPr>
          <a:lstStyle/>
          <a:p>
            <a:r>
              <a:rPr lang="en-GB" sz="1200" b="1" dirty="0">
                <a:latin typeface="+mn-lt"/>
              </a:rPr>
              <a:t>Association Among Facial Paralysis, Depression, and Quality of Life in Facial Plastic Surgery Patients</a:t>
            </a:r>
          </a:p>
          <a:p>
            <a:r>
              <a:rPr lang="en-GB" sz="1200" u="sng" dirty="0" err="1">
                <a:latin typeface="+mn-lt"/>
                <a:hlinkClick r:id="rId3">
                  <a:extLst>
                    <a:ext uri="{A12FA001-AC4F-418D-AE19-62706E023703}">
                      <ahyp:hlinkClr xmlns:ahyp="http://schemas.microsoft.com/office/drawing/2018/hyperlinkcolor" val="tx"/>
                    </a:ext>
                  </a:extLst>
                </a:hlinkClick>
              </a:rPr>
              <a:t>Nellis</a:t>
            </a:r>
            <a:r>
              <a:rPr lang="en-GB" sz="1200" u="sng" dirty="0" err="1">
                <a:latin typeface="+mn-lt"/>
              </a:rPr>
              <a:t>et</a:t>
            </a:r>
            <a:r>
              <a:rPr lang="en-GB" sz="1200" dirty="0">
                <a:latin typeface="+mn-lt"/>
              </a:rPr>
              <a:t> al. </a:t>
            </a:r>
            <a:r>
              <a:rPr lang="en-GB" sz="1200" i="1" dirty="0">
                <a:latin typeface="+mn-lt"/>
              </a:rPr>
              <a:t>JAMA Facial </a:t>
            </a:r>
            <a:r>
              <a:rPr lang="en-GB" sz="1200" i="1" dirty="0" err="1">
                <a:latin typeface="+mn-lt"/>
              </a:rPr>
              <a:t>Plast</a:t>
            </a:r>
            <a:r>
              <a:rPr lang="en-GB" sz="1200" i="1" dirty="0">
                <a:latin typeface="+mn-lt"/>
              </a:rPr>
              <a:t> Surg. </a:t>
            </a:r>
            <a:r>
              <a:rPr lang="en-GB" sz="1200" dirty="0">
                <a:latin typeface="+mn-lt"/>
              </a:rPr>
              <a:t>2017;19(3):190-196. doi:10.1001/jamafacial.2016.1462 </a:t>
            </a:r>
          </a:p>
          <a:p>
            <a:endParaRPr lang="en-GB" dirty="0"/>
          </a:p>
        </p:txBody>
      </p:sp>
    </p:spTree>
    <p:extLst>
      <p:ext uri="{BB962C8B-B14F-4D97-AF65-F5344CB8AC3E}">
        <p14:creationId xmlns:p14="http://schemas.microsoft.com/office/powerpoint/2010/main" val="2781654576"/>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fontScale="92500" lnSpcReduction="10000"/>
          </a:bodyPr>
          <a:lstStyle/>
          <a:p>
            <a:pPr marL="0" indent="0" eaLnBrk="1" hangingPunct="1">
              <a:buNone/>
            </a:pPr>
            <a:r>
              <a:rPr lang="en-GB" altLang="en-US" dirty="0"/>
              <a:t>anatomy</a:t>
            </a:r>
          </a:p>
          <a:p>
            <a:pPr marL="0" indent="0" eaLnBrk="1" hangingPunct="1">
              <a:buNone/>
            </a:pPr>
            <a:r>
              <a:rPr lang="en-GB" altLang="en-US" dirty="0"/>
              <a:t>classification of facial function </a:t>
            </a:r>
          </a:p>
          <a:p>
            <a:pPr marL="0" indent="0" eaLnBrk="1" hangingPunct="1">
              <a:buNone/>
            </a:pPr>
            <a:r>
              <a:rPr lang="en-GB" altLang="en-US" dirty="0"/>
              <a:t>peripheral nerve degeneration </a:t>
            </a:r>
          </a:p>
          <a:p>
            <a:pPr marL="0" indent="0">
              <a:buNone/>
            </a:pPr>
            <a:r>
              <a:rPr lang="en-GB" altLang="en-US" dirty="0"/>
              <a:t>classification of nerve injury</a:t>
            </a:r>
          </a:p>
          <a:p>
            <a:pPr marL="0" indent="0" eaLnBrk="1" hangingPunct="1">
              <a:buNone/>
            </a:pPr>
            <a:r>
              <a:rPr lang="en-GB" altLang="en-US" dirty="0">
                <a:effectLst/>
              </a:rPr>
              <a:t>causes of facial paralysis </a:t>
            </a:r>
          </a:p>
          <a:p>
            <a:pPr marL="0" indent="0" eaLnBrk="1" hangingPunct="1">
              <a:buNone/>
            </a:pPr>
            <a:r>
              <a:rPr lang="en-GB" altLang="en-US" dirty="0"/>
              <a:t>temporal bone fractures</a:t>
            </a:r>
          </a:p>
          <a:p>
            <a:pPr marL="0" indent="0" eaLnBrk="1" hangingPunct="1">
              <a:buNone/>
            </a:pPr>
            <a:r>
              <a:rPr lang="en-GB" altLang="en-US" dirty="0"/>
              <a:t>facial nerve repair</a:t>
            </a:r>
          </a:p>
          <a:p>
            <a:pPr marL="0" indent="0" eaLnBrk="1" hangingPunct="1">
              <a:buNone/>
            </a:pPr>
            <a:r>
              <a:rPr lang="en-GB" altLang="en-US" dirty="0">
                <a:effectLst/>
              </a:rPr>
              <a:t>special investigations</a:t>
            </a:r>
          </a:p>
          <a:p>
            <a:pPr marL="0" indent="0" eaLnBrk="1" hangingPunct="1">
              <a:buNone/>
            </a:pPr>
            <a:r>
              <a:rPr lang="en-GB" altLang="en-US" dirty="0"/>
              <a:t>exam questions</a:t>
            </a:r>
          </a:p>
          <a:p>
            <a:pPr marL="0" indent="0" eaLnBrk="1" hangingPunct="1">
              <a:buNone/>
            </a:pP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633340548"/>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anatomy </a:t>
            </a:r>
            <a:endParaRPr kumimoji="0" lang="en-GB" sz="3200" i="0" u="none" strike="noStrike" kern="1200" cap="none" spc="0" normalizeH="0" baseline="0" noProof="0" dirty="0">
              <a:ln>
                <a:noFill/>
              </a:ln>
              <a:effectLst/>
              <a:uLnTx/>
              <a:uFillTx/>
              <a:latin typeface="+mn-lt"/>
            </a:endParaRPr>
          </a:p>
        </p:txBody>
      </p:sp>
      <p:sp>
        <p:nvSpPr>
          <p:cNvPr id="3" name="Content Placeholder 2">
            <a:extLst>
              <a:ext uri="{FF2B5EF4-FFF2-40B4-BE49-F238E27FC236}">
                <a16:creationId xmlns:a16="http://schemas.microsoft.com/office/drawing/2014/main" id="{95E31C8A-A47D-448E-B4DA-F7FFF2BD5E07}"/>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112328870"/>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D53D01-DB00-4EC0-8278-8A91A5DD7B0E}"/>
              </a:ext>
            </a:extLst>
          </p:cNvPr>
          <p:cNvSpPr>
            <a:spLocks noGrp="1" noChangeArrowheads="1"/>
          </p:cNvSpPr>
          <p:nvPr>
            <p:ph type="dt" sz="quarter" idx="2"/>
          </p:nvPr>
        </p:nvSpPr>
        <p:spPr/>
        <p:txBody>
          <a:bodyPr/>
          <a:lstStyle/>
          <a:p>
            <a:endParaRPr lang="en-GB" altLang="en-US" dirty="0">
              <a:solidFill>
                <a:srgbClr val="5E574E"/>
              </a:solidFill>
            </a:endParaRPr>
          </a:p>
        </p:txBody>
      </p:sp>
    </p:spTree>
    <p:extLst>
      <p:ext uri="{BB962C8B-B14F-4D97-AF65-F5344CB8AC3E}">
        <p14:creationId xmlns:p14="http://schemas.microsoft.com/office/powerpoint/2010/main" val="1481189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183986" y="1340768"/>
            <a:ext cx="8502814" cy="5517232"/>
          </a:xfrm>
        </p:spPr>
        <p:txBody>
          <a:bodyPr>
            <a:normAutofit/>
          </a:bodyPr>
          <a:lstStyle/>
          <a:p>
            <a:pPr marL="0" indent="0">
              <a:buNone/>
            </a:pPr>
            <a:r>
              <a:rPr lang="en-GB" altLang="en-US" sz="1600" dirty="0"/>
              <a:t>Situated in the lower third of the pons, the facial motor nucleus contains approximately 7000 neurones </a:t>
            </a: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anatomy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133259424"/>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CFED3BA6-C6BB-4C18-8C97-9E1CBE4EEA1B}"/>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structure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39408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183986" y="1340768"/>
            <a:ext cx="8502814" cy="5517232"/>
          </a:xfrm>
        </p:spPr>
        <p:txBody>
          <a:bodyPr>
            <a:normAutofit lnSpcReduction="10000"/>
          </a:bodyPr>
          <a:lstStyle/>
          <a:p>
            <a:pPr marL="0" indent="0">
              <a:buNone/>
            </a:pPr>
            <a:r>
              <a:rPr lang="en-GB" altLang="en-US" sz="1600" dirty="0"/>
              <a:t>Situated in the lower third of the pons, the facial motor nucleus contains approximately 7000 neurones </a:t>
            </a:r>
          </a:p>
          <a:p>
            <a:pPr marL="0" indent="0">
              <a:buNone/>
            </a:pPr>
            <a:endParaRPr lang="en-GB" altLang="en-US" sz="1600" dirty="0"/>
          </a:p>
          <a:p>
            <a:pPr marL="0" indent="0">
              <a:buNone/>
            </a:pPr>
            <a:r>
              <a:rPr lang="en-GB" altLang="en-US" sz="1600" dirty="0"/>
              <a:t>Fibres from the facial nucleus must loop around the </a:t>
            </a:r>
            <a:r>
              <a:rPr lang="en-GB" altLang="en-US" sz="1600" dirty="0" err="1"/>
              <a:t>adbucens</a:t>
            </a:r>
            <a:r>
              <a:rPr lang="en-GB" altLang="en-US" sz="1600" dirty="0"/>
              <a:t> nucleus (forming the facial colliculus) before emerging from the brain stem</a:t>
            </a:r>
          </a:p>
          <a:p>
            <a:pPr marL="0" indent="0">
              <a:buNone/>
            </a:pPr>
            <a:endParaRPr lang="en-GB" altLang="en-US" sz="1600" dirty="0"/>
          </a:p>
          <a:p>
            <a:pPr marL="0" indent="0">
              <a:buNone/>
            </a:pPr>
            <a:r>
              <a:rPr lang="en-GB" altLang="en-US" sz="1600" dirty="0"/>
              <a:t>The nerve has a motor and a sensory root (the </a:t>
            </a:r>
            <a:r>
              <a:rPr lang="en-GB" altLang="en-US" sz="1600" dirty="0" err="1"/>
              <a:t>nervus</a:t>
            </a:r>
            <a:r>
              <a:rPr lang="en-GB" altLang="en-US" sz="1600" dirty="0"/>
              <a:t> intermedius)</a:t>
            </a:r>
          </a:p>
          <a:p>
            <a:pPr marL="0" indent="0">
              <a:buNone/>
            </a:pPr>
            <a:endParaRPr lang="en-GB" altLang="en-US" sz="1600" dirty="0"/>
          </a:p>
          <a:p>
            <a:pPr marL="0" indent="0">
              <a:buNone/>
            </a:pPr>
            <a:r>
              <a:rPr lang="en-GB" altLang="en-US" sz="1600" dirty="0"/>
              <a:t>The two roots emerge from the caudal border of the pons, lateral to the recess between the inferior olive and inferior cerebellar peduncle, at the cerebellopontine angle</a:t>
            </a:r>
          </a:p>
          <a:p>
            <a:pPr marL="0" indent="0">
              <a:buNone/>
            </a:pPr>
            <a:endParaRPr lang="en-GB" altLang="en-US" sz="1600" dirty="0"/>
          </a:p>
          <a:p>
            <a:pPr marL="0" indent="0">
              <a:buNone/>
            </a:pPr>
            <a:r>
              <a:rPr lang="en-GB" altLang="en-US" sz="1600" dirty="0"/>
              <a:t>The motor root lies medial, and the vestibulocochlear nerve lies lateral, to the </a:t>
            </a:r>
            <a:r>
              <a:rPr lang="en-GB" altLang="en-US" sz="1600" dirty="0" err="1"/>
              <a:t>nervus</a:t>
            </a:r>
            <a:r>
              <a:rPr lang="en-GB" altLang="en-US" sz="1600" dirty="0"/>
              <a:t> intermedius</a:t>
            </a:r>
          </a:p>
          <a:p>
            <a:pPr marL="0" indent="0">
              <a:buNone/>
            </a:pPr>
            <a:endParaRPr lang="en-GB" altLang="en-US" sz="1600" dirty="0"/>
          </a:p>
          <a:p>
            <a:pPr marL="0" indent="0">
              <a:buNone/>
            </a:pPr>
            <a:r>
              <a:rPr lang="en-GB" altLang="en-US" sz="1600" dirty="0"/>
              <a:t>The two roots of the facial nerve and the vestibulocochlear nerve pass anterolaterally to the internal acoustic meatus. At the lateral end of the meatus the nerve enters the facial canal (Fallopian canal), lying above the vestibule; it then turns at the </a:t>
            </a:r>
            <a:r>
              <a:rPr lang="en-GB" altLang="en-US" sz="1600" dirty="0" err="1"/>
              <a:t>geniculum</a:t>
            </a:r>
            <a:r>
              <a:rPr lang="en-GB" altLang="en-US" sz="1600" dirty="0"/>
              <a:t> to produce the genicular ganglion (giving the </a:t>
            </a:r>
            <a:r>
              <a:rPr lang="en-GB" altLang="en-US" sz="1600" dirty="0">
                <a:solidFill>
                  <a:srgbClr val="FFC000"/>
                </a:solidFill>
              </a:rPr>
              <a:t>greater superficial petrosal nerve</a:t>
            </a:r>
            <a:r>
              <a:rPr lang="en-GB" altLang="en-US" sz="1600" dirty="0"/>
              <a:t>) and travels posteriorly through a bony canal on the medial wall of the middle ear</a:t>
            </a:r>
          </a:p>
          <a:p>
            <a:pPr marL="0" indent="0">
              <a:buNone/>
            </a:pPr>
            <a:r>
              <a:rPr lang="en-GB" altLang="en-US" sz="1600" dirty="0"/>
              <a:t>Here the facial nerve is unique. No other nerve in the body has such a long course (28-30 mm) in a bony canal</a:t>
            </a: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anatomy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1396871868"/>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183986" y="1412776"/>
            <a:ext cx="8502814" cy="5256584"/>
          </a:xfrm>
        </p:spPr>
        <p:txBody>
          <a:bodyPr>
            <a:normAutofit/>
          </a:bodyPr>
          <a:lstStyle/>
          <a:p>
            <a:pPr marL="0" indent="0">
              <a:buNone/>
            </a:pPr>
            <a:r>
              <a:rPr lang="en-GB" altLang="en-US" sz="1600" dirty="0"/>
              <a:t>in the middle ear the facial canal lies behind the </a:t>
            </a:r>
            <a:r>
              <a:rPr lang="en-GB" altLang="en-US" sz="1600" dirty="0" err="1"/>
              <a:t>processus</a:t>
            </a:r>
            <a:r>
              <a:rPr lang="en-GB" altLang="en-US" sz="1600" dirty="0"/>
              <a:t> </a:t>
            </a:r>
            <a:r>
              <a:rPr lang="en-GB" altLang="en-US" sz="1600" dirty="0" err="1"/>
              <a:t>cochleariformis</a:t>
            </a:r>
            <a:r>
              <a:rPr lang="en-GB" altLang="en-US" sz="1600" dirty="0"/>
              <a:t> and tensor tympani tendon</a:t>
            </a:r>
          </a:p>
          <a:p>
            <a:pPr marL="0" indent="0">
              <a:buNone/>
            </a:pPr>
            <a:endParaRPr lang="en-GB" altLang="en-US" sz="1600" dirty="0"/>
          </a:p>
          <a:p>
            <a:pPr marL="0" indent="0">
              <a:buNone/>
            </a:pPr>
            <a:r>
              <a:rPr lang="en-GB" altLang="en-US" sz="1600" dirty="0"/>
              <a:t> the nerve travels horizontally above the oval window and the stapes</a:t>
            </a:r>
          </a:p>
          <a:p>
            <a:pPr marL="0" indent="0">
              <a:buNone/>
            </a:pPr>
            <a:endParaRPr lang="en-GB" altLang="en-US" sz="1600" dirty="0"/>
          </a:p>
          <a:p>
            <a:pPr marL="0" indent="0">
              <a:buNone/>
            </a:pPr>
            <a:r>
              <a:rPr lang="en-GB" altLang="en-US" sz="1600" dirty="0"/>
              <a:t>The facial nerve then turns downwards forming the second genu, the start of the mastoid segment of the nerve (giving </a:t>
            </a:r>
            <a:r>
              <a:rPr lang="en-GB" altLang="en-US" sz="1600" dirty="0">
                <a:solidFill>
                  <a:srgbClr val="FFC000"/>
                </a:solidFill>
              </a:rPr>
              <a:t>nerve to stapedius </a:t>
            </a:r>
            <a:r>
              <a:rPr lang="en-GB" altLang="en-US" sz="1600" dirty="0"/>
              <a:t>and then </a:t>
            </a:r>
            <a:r>
              <a:rPr lang="en-GB" altLang="en-US" sz="1600" dirty="0">
                <a:solidFill>
                  <a:srgbClr val="FFC000"/>
                </a:solidFill>
              </a:rPr>
              <a:t>corda tympani</a:t>
            </a:r>
            <a:r>
              <a:rPr lang="en-GB" altLang="en-US" sz="1600" dirty="0"/>
              <a:t>)</a:t>
            </a:r>
          </a:p>
          <a:p>
            <a:pPr marL="0" indent="0">
              <a:buNone/>
            </a:pPr>
            <a:endParaRPr lang="en-GB" altLang="en-US" sz="1600" dirty="0"/>
          </a:p>
          <a:p>
            <a:pPr marL="0" indent="0">
              <a:buNone/>
            </a:pPr>
            <a:r>
              <a:rPr lang="en-GB" altLang="en-US" sz="1600" dirty="0"/>
              <a:t>It then runs vertically down the anterior wall of the mastoid process to emerge from the stylomastoid foramen</a:t>
            </a:r>
          </a:p>
          <a:p>
            <a:pPr marL="0" indent="0">
              <a:buNone/>
            </a:pPr>
            <a:endParaRPr lang="en-GB" altLang="en-US" sz="1600" dirty="0"/>
          </a:p>
          <a:p>
            <a:pPr marL="0" indent="0">
              <a:buNone/>
            </a:pPr>
            <a:r>
              <a:rPr lang="en-GB" altLang="en-US" sz="1600" dirty="0"/>
              <a:t>Near the foramen </a:t>
            </a:r>
            <a:r>
              <a:rPr lang="en-GB" altLang="en-US" sz="1600" dirty="0">
                <a:solidFill>
                  <a:srgbClr val="FFC000"/>
                </a:solidFill>
              </a:rPr>
              <a:t>three branches </a:t>
            </a:r>
            <a:r>
              <a:rPr lang="en-GB" altLang="en-US" sz="1600" dirty="0"/>
              <a:t>arise. First, the </a:t>
            </a:r>
            <a:r>
              <a:rPr lang="en-GB" altLang="en-US" sz="1600" dirty="0">
                <a:solidFill>
                  <a:srgbClr val="FFC000"/>
                </a:solidFill>
              </a:rPr>
              <a:t>posterior auricular branch</a:t>
            </a:r>
            <a:r>
              <a:rPr lang="en-GB" altLang="en-US" sz="1600" dirty="0"/>
              <a:t>, which ascends in front of the mastoid process, giving auricular and occipital branches to supply auricular muscles and the occipital belly of </a:t>
            </a:r>
            <a:r>
              <a:rPr lang="en-GB" altLang="en-US" sz="1600" dirty="0" err="1"/>
              <a:t>occipitofrontalis</a:t>
            </a:r>
            <a:r>
              <a:rPr lang="en-GB" altLang="en-US" sz="1600" dirty="0"/>
              <a:t> respectively. Second, the </a:t>
            </a:r>
            <a:r>
              <a:rPr lang="en-GB" altLang="en-US" sz="1600" dirty="0">
                <a:solidFill>
                  <a:srgbClr val="FFC000"/>
                </a:solidFill>
              </a:rPr>
              <a:t>digastric branch </a:t>
            </a:r>
            <a:r>
              <a:rPr lang="en-GB" altLang="en-US" sz="1600" dirty="0"/>
              <a:t>which supplies the posterior belly of the digastric muscle and third, the </a:t>
            </a:r>
            <a:r>
              <a:rPr lang="en-GB" altLang="en-US" sz="1600" dirty="0">
                <a:solidFill>
                  <a:srgbClr val="FFC000"/>
                </a:solidFill>
              </a:rPr>
              <a:t>stylohyoid branch </a:t>
            </a:r>
            <a:r>
              <a:rPr lang="en-GB" altLang="en-US" sz="1600" dirty="0"/>
              <a:t>which supplies the stylohyoid muscle. </a:t>
            </a:r>
          </a:p>
          <a:p>
            <a:pPr marL="0" indent="0">
              <a:buNone/>
            </a:pPr>
            <a:endParaRPr lang="en-GB" altLang="en-US" dirty="0"/>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anatomy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70822309"/>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183986" y="1412776"/>
            <a:ext cx="8502814" cy="4942784"/>
          </a:xfrm>
        </p:spPr>
        <p:txBody>
          <a:bodyPr>
            <a:normAutofit lnSpcReduction="10000"/>
          </a:bodyPr>
          <a:lstStyle/>
          <a:p>
            <a:pPr marL="0" indent="0">
              <a:buNone/>
            </a:pPr>
            <a:r>
              <a:rPr lang="en-GB" altLang="en-US" sz="1600" dirty="0"/>
              <a:t>the main trunk of the facial nerve emerges from the stylomastoid foramen to run forwards in the parotid gland, crossing the styloid process, retromandibular vein and external carotid artery</a:t>
            </a:r>
          </a:p>
          <a:p>
            <a:pPr marL="0" indent="0">
              <a:buNone/>
            </a:pPr>
            <a:endParaRPr lang="en-GB" altLang="en-US" sz="1600" dirty="0"/>
          </a:p>
          <a:p>
            <a:pPr marL="0" indent="0">
              <a:buNone/>
            </a:pPr>
            <a:r>
              <a:rPr lang="en-GB" altLang="en-US" sz="1600" dirty="0"/>
              <a:t>within the substance of the parotid gland the nerve divides into its terminal branches (</a:t>
            </a:r>
            <a:r>
              <a:rPr lang="en-GB" altLang="en-US" sz="1600" dirty="0">
                <a:solidFill>
                  <a:srgbClr val="FFC000"/>
                </a:solidFill>
              </a:rPr>
              <a:t>temporal, zygomatic, buccal, mandibular and cervical</a:t>
            </a:r>
            <a:r>
              <a:rPr lang="en-GB" altLang="en-US" sz="1600" dirty="0"/>
              <a:t>) </a:t>
            </a:r>
          </a:p>
          <a:p>
            <a:pPr marL="0" indent="0">
              <a:buNone/>
            </a:pPr>
            <a:endParaRPr lang="en-GB" altLang="en-US" sz="1600" dirty="0"/>
          </a:p>
          <a:p>
            <a:pPr marL="0" indent="0">
              <a:buNone/>
            </a:pPr>
            <a:r>
              <a:rPr lang="en-GB" altLang="en-US" sz="1600" dirty="0"/>
              <a:t>The temporal branch crosses the zygomatic arch supplying intrinsic muscles on the lateral surface of the auricle and the anterior and superior auricular muscles. The more anterior branches supply the frontal belly of </a:t>
            </a:r>
            <a:r>
              <a:rPr lang="en-GB" altLang="en-US" sz="1600" dirty="0" err="1"/>
              <a:t>occipitofrontalis</a:t>
            </a:r>
            <a:r>
              <a:rPr lang="en-GB" altLang="en-US" sz="1600" dirty="0"/>
              <a:t>, orbicularis oculi and corrugator. The zygomatic branches cross the zygomatic bone to the lateral canthus, supplying orbicularis oculi. The buccal branch passes horizontally to a distribution below the orbit and around the mouth. This branch supplies procerus, the zygomaticus muscles, </a:t>
            </a:r>
            <a:r>
              <a:rPr lang="en-GB" altLang="en-US" sz="1600" dirty="0" err="1"/>
              <a:t>levator</a:t>
            </a:r>
            <a:r>
              <a:rPr lang="en-GB" altLang="en-US" sz="1600" dirty="0"/>
              <a:t> labii superioris, </a:t>
            </a:r>
            <a:r>
              <a:rPr lang="en-GB" altLang="en-US" sz="1600" dirty="0" err="1"/>
              <a:t>levator</a:t>
            </a:r>
            <a:r>
              <a:rPr lang="en-GB" altLang="en-US" sz="1600" dirty="0"/>
              <a:t> </a:t>
            </a:r>
            <a:r>
              <a:rPr lang="en-GB" altLang="en-US" sz="1600" dirty="0" err="1"/>
              <a:t>anguli</a:t>
            </a:r>
            <a:r>
              <a:rPr lang="en-GB" altLang="en-US" sz="1600" dirty="0"/>
              <a:t> </a:t>
            </a:r>
            <a:r>
              <a:rPr lang="en-GB" altLang="en-US" sz="1600" dirty="0" err="1"/>
              <a:t>oris</a:t>
            </a:r>
            <a:r>
              <a:rPr lang="en-GB" altLang="en-US" sz="1600" dirty="0"/>
              <a:t>, </a:t>
            </a:r>
            <a:r>
              <a:rPr lang="en-GB" altLang="en-US" sz="1600" dirty="0" err="1"/>
              <a:t>levator</a:t>
            </a:r>
            <a:r>
              <a:rPr lang="en-GB" altLang="en-US" sz="1600" dirty="0"/>
              <a:t> labii superioris </a:t>
            </a:r>
            <a:r>
              <a:rPr lang="en-GB" altLang="en-US" sz="1600" dirty="0" err="1"/>
              <a:t>alaeque</a:t>
            </a:r>
            <a:r>
              <a:rPr lang="en-GB" altLang="en-US" sz="1600" dirty="0"/>
              <a:t> nasi, buccinator and orbicularis </a:t>
            </a:r>
            <a:r>
              <a:rPr lang="en-GB" altLang="en-US" sz="1600" dirty="0" err="1"/>
              <a:t>oris</a:t>
            </a:r>
            <a:r>
              <a:rPr lang="en-GB" altLang="en-US" sz="1600" dirty="0"/>
              <a:t>. The mandibular branch runs forwards below the angle of the mandible, turning again above the mandible to supply the </a:t>
            </a:r>
            <a:r>
              <a:rPr lang="en-GB" altLang="en-US" sz="1600" dirty="0" err="1"/>
              <a:t>risorius</a:t>
            </a:r>
            <a:r>
              <a:rPr lang="en-GB" altLang="en-US" sz="1600" dirty="0"/>
              <a:t> and muscles of the lower lip and chin. The cervical branch runs </a:t>
            </a:r>
            <a:r>
              <a:rPr lang="en-GB" altLang="en-US" sz="1600" dirty="0" err="1"/>
              <a:t>anteroinferiorly</a:t>
            </a:r>
            <a:r>
              <a:rPr lang="en-GB" altLang="en-US" sz="1600" dirty="0"/>
              <a:t> to the front of the neck, under platysma, which it supplies </a:t>
            </a:r>
          </a:p>
          <a:p>
            <a:pPr marL="0" indent="0">
              <a:buNone/>
            </a:pPr>
            <a:endParaRPr lang="en-GB" altLang="en-US" sz="1600" dirty="0"/>
          </a:p>
          <a:p>
            <a:pPr marL="0" indent="0">
              <a:buNone/>
            </a:pPr>
            <a:r>
              <a:rPr lang="en-GB" altLang="en-US" sz="1600" dirty="0"/>
              <a:t>(</a:t>
            </a:r>
            <a:r>
              <a:rPr lang="en-GB" altLang="en-US" sz="1600" dirty="0" err="1"/>
              <a:t>Gray’s</a:t>
            </a:r>
            <a:r>
              <a:rPr lang="en-GB" altLang="en-US" sz="1600" dirty="0"/>
              <a:t> Anatomy 1989)</a:t>
            </a: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anatomy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3923000167"/>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a:bodyPr>
          <a:lstStyle/>
          <a:p>
            <a:pPr marL="0" indent="0" eaLnBrk="1" hangingPunct="1">
              <a:buNone/>
            </a:pP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aims and objectives</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2442799605"/>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6">
            <a:extLst>
              <a:ext uri="{FF2B5EF4-FFF2-40B4-BE49-F238E27FC236}">
                <a16:creationId xmlns:a16="http://schemas.microsoft.com/office/drawing/2014/main" id="{38516BB1-FD46-49B6-9B09-4918D9E2FA49}"/>
              </a:ext>
            </a:extLst>
          </p:cNvPr>
          <p:cNvSpPr>
            <a:spLocks noGrp="1" noChangeArrowheads="1"/>
          </p:cNvSpPr>
          <p:nvPr>
            <p:ph type="title"/>
          </p:nvPr>
        </p:nvSpPr>
        <p:spPr>
          <a:xfrm>
            <a:off x="609600" y="228600"/>
            <a:ext cx="7772400" cy="1143000"/>
          </a:xfrm>
        </p:spPr>
        <p:txBody>
          <a:bodyPr/>
          <a:lstStyle/>
          <a:p>
            <a:pPr>
              <a:defRPr/>
            </a:pPr>
            <a:r>
              <a:rPr lang="en-US" dirty="0">
                <a:latin typeface="+mn-lt"/>
                <a:ea typeface="+mj-ea"/>
              </a:rPr>
              <a:t>Dehiscent Facial Nerve</a:t>
            </a:r>
          </a:p>
        </p:txBody>
      </p:sp>
      <p:sp>
        <p:nvSpPr>
          <p:cNvPr id="50179" name="Rectangle 1027">
            <a:extLst>
              <a:ext uri="{FF2B5EF4-FFF2-40B4-BE49-F238E27FC236}">
                <a16:creationId xmlns:a16="http://schemas.microsoft.com/office/drawing/2014/main" id="{11AEF8F9-C12C-48EB-9175-EED5EEB09BAB}"/>
              </a:ext>
            </a:extLst>
          </p:cNvPr>
          <p:cNvSpPr>
            <a:spLocks noGrp="1" noChangeArrowheads="1"/>
          </p:cNvSpPr>
          <p:nvPr>
            <p:ph type="body" idx="1"/>
          </p:nvPr>
        </p:nvSpPr>
        <p:spPr>
          <a:xfrm>
            <a:off x="685800" y="1600200"/>
            <a:ext cx="7772400" cy="4114800"/>
          </a:xfrm>
        </p:spPr>
        <p:txBody>
          <a:bodyPr/>
          <a:lstStyle/>
          <a:p>
            <a:pPr marL="68580" indent="0">
              <a:lnSpc>
                <a:spcPct val="150000"/>
              </a:lnSpc>
              <a:buNone/>
              <a:defRPr/>
            </a:pPr>
            <a:r>
              <a:rPr lang="en-US" dirty="0">
                <a:ea typeface="+mn-ea"/>
              </a:rPr>
              <a:t>incidence of dehiscence   55%</a:t>
            </a:r>
          </a:p>
        </p:txBody>
      </p:sp>
      <p:sp>
        <p:nvSpPr>
          <p:cNvPr id="50183" name="Text Box 1031">
            <a:extLst>
              <a:ext uri="{FF2B5EF4-FFF2-40B4-BE49-F238E27FC236}">
                <a16:creationId xmlns:a16="http://schemas.microsoft.com/office/drawing/2014/main" id="{C372F5D5-41E2-4AF4-ACAD-2B0D12502D5B}"/>
              </a:ext>
            </a:extLst>
          </p:cNvPr>
          <p:cNvSpPr txBox="1">
            <a:spLocks noChangeArrowheads="1"/>
          </p:cNvSpPr>
          <p:nvPr/>
        </p:nvSpPr>
        <p:spPr bwMode="auto">
          <a:xfrm>
            <a:off x="685800" y="4191001"/>
            <a:ext cx="40386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ea typeface="ＭＳ Ｐゴシック" charset="0"/>
              </a:defRPr>
            </a:lvl1pPr>
            <a:lvl2pPr marL="571500">
              <a:defRPr sz="2400">
                <a:solidFill>
                  <a:schemeClr val="tx1"/>
                </a:solidFill>
                <a:latin typeface="Times New Roman" charset="0"/>
                <a:ea typeface="ＭＳ Ｐゴシック" charset="0"/>
              </a:defRPr>
            </a:lvl2pPr>
            <a:lvl3pPr marL="1143000">
              <a:defRPr sz="2400">
                <a:solidFill>
                  <a:schemeClr val="tx1"/>
                </a:solidFill>
                <a:latin typeface="Times New Roman" charset="0"/>
                <a:ea typeface="ＭＳ Ｐゴシック" charset="0"/>
              </a:defRPr>
            </a:lvl3pPr>
            <a:lvl4pPr marL="1714500">
              <a:defRPr sz="2400">
                <a:solidFill>
                  <a:schemeClr val="tx1"/>
                </a:solidFill>
                <a:latin typeface="Times New Roman" charset="0"/>
                <a:ea typeface="ＭＳ Ｐゴシック" charset="0"/>
              </a:defRPr>
            </a:lvl4pPr>
            <a:lvl5pPr marL="2286000">
              <a:defRPr sz="2400">
                <a:solidFill>
                  <a:schemeClr val="tx1"/>
                </a:solidFill>
                <a:latin typeface="Times New Roman" charset="0"/>
                <a:ea typeface="ＭＳ Ｐゴシック" charset="0"/>
              </a:defRPr>
            </a:lvl5pPr>
            <a:lvl6pPr marL="2743200" eaLnBrk="0" fontAlgn="base" hangingPunct="0">
              <a:spcBef>
                <a:spcPct val="0"/>
              </a:spcBef>
              <a:spcAft>
                <a:spcPct val="0"/>
              </a:spcAft>
              <a:defRPr sz="2400">
                <a:solidFill>
                  <a:schemeClr val="tx1"/>
                </a:solidFill>
                <a:latin typeface="Times New Roman" charset="0"/>
                <a:ea typeface="ＭＳ Ｐゴシック" charset="0"/>
              </a:defRPr>
            </a:lvl6pPr>
            <a:lvl7pPr marL="3200400" eaLnBrk="0" fontAlgn="base" hangingPunct="0">
              <a:spcBef>
                <a:spcPct val="0"/>
              </a:spcBef>
              <a:spcAft>
                <a:spcPct val="0"/>
              </a:spcAft>
              <a:defRPr sz="2400">
                <a:solidFill>
                  <a:schemeClr val="tx1"/>
                </a:solidFill>
                <a:latin typeface="Times New Roman" charset="0"/>
                <a:ea typeface="ＭＳ Ｐゴシック" charset="0"/>
              </a:defRPr>
            </a:lvl7pPr>
            <a:lvl8pPr marL="3657600" eaLnBrk="0" fontAlgn="base" hangingPunct="0">
              <a:spcBef>
                <a:spcPct val="0"/>
              </a:spcBef>
              <a:spcAft>
                <a:spcPct val="0"/>
              </a:spcAft>
              <a:defRPr sz="2400">
                <a:solidFill>
                  <a:schemeClr val="tx1"/>
                </a:solidFill>
                <a:latin typeface="Times New Roman" charset="0"/>
                <a:ea typeface="ＭＳ Ｐゴシック" charset="0"/>
              </a:defRPr>
            </a:lvl8pPr>
            <a:lvl9pPr marL="41148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3200" dirty="0">
                <a:latin typeface="+mn-lt"/>
              </a:rPr>
              <a:t>Baxter (535 bones)</a:t>
            </a:r>
          </a:p>
          <a:p>
            <a:pPr>
              <a:defRPr/>
            </a:pPr>
            <a:r>
              <a:rPr lang="en-GB" sz="3200" dirty="0" err="1">
                <a:latin typeface="+mn-lt"/>
              </a:rPr>
              <a:t>Deitzel</a:t>
            </a:r>
            <a:r>
              <a:rPr lang="en-GB" sz="3200" dirty="0">
                <a:latin typeface="+mn-lt"/>
              </a:rPr>
              <a:t> (211 bones)</a:t>
            </a:r>
          </a:p>
        </p:txBody>
      </p:sp>
    </p:spTree>
    <p:extLst>
      <p:ext uri="{BB962C8B-B14F-4D97-AF65-F5344CB8AC3E}">
        <p14:creationId xmlns:p14="http://schemas.microsoft.com/office/powerpoint/2010/main" val="302674578"/>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351861A7-29D7-47B3-B5AD-C57A8B41FB4D}"/>
              </a:ext>
            </a:extLst>
          </p:cNvPr>
          <p:cNvSpPr>
            <a:spLocks noGrp="1" noChangeArrowheads="1"/>
          </p:cNvSpPr>
          <p:nvPr>
            <p:ph type="title"/>
          </p:nvPr>
        </p:nvSpPr>
        <p:spPr>
          <a:xfrm>
            <a:off x="467544" y="381000"/>
            <a:ext cx="6619056" cy="685800"/>
          </a:xfrm>
        </p:spPr>
        <p:txBody>
          <a:bodyPr/>
          <a:lstStyle/>
          <a:p>
            <a:pPr>
              <a:defRPr/>
            </a:pPr>
            <a:r>
              <a:rPr lang="en-US" sz="3200" dirty="0">
                <a:latin typeface="+mn-lt"/>
                <a:ea typeface="+mj-ea"/>
              </a:rPr>
              <a:t>Facial Nerve Dehiscence – common sites</a:t>
            </a:r>
            <a:br>
              <a:rPr lang="en-US" sz="3200" dirty="0">
                <a:ea typeface="+mj-ea"/>
              </a:rPr>
            </a:br>
            <a:endParaRPr lang="en-US" dirty="0">
              <a:ea typeface="+mj-ea"/>
            </a:endParaRPr>
          </a:p>
        </p:txBody>
      </p:sp>
      <p:grpSp>
        <p:nvGrpSpPr>
          <p:cNvPr id="70675" name="Group 19">
            <a:extLst>
              <a:ext uri="{FF2B5EF4-FFF2-40B4-BE49-F238E27FC236}">
                <a16:creationId xmlns:a16="http://schemas.microsoft.com/office/drawing/2014/main" id="{60EEB55D-BE75-4544-AFFE-2023804BB2D2}"/>
              </a:ext>
            </a:extLst>
          </p:cNvPr>
          <p:cNvGrpSpPr>
            <a:grpSpLocks/>
          </p:cNvGrpSpPr>
          <p:nvPr/>
        </p:nvGrpSpPr>
        <p:grpSpPr bwMode="auto">
          <a:xfrm>
            <a:off x="838200" y="3276600"/>
            <a:ext cx="5257800" cy="2438400"/>
            <a:chOff x="528" y="2064"/>
            <a:chExt cx="3312" cy="1536"/>
          </a:xfrm>
        </p:grpSpPr>
        <p:sp>
          <p:nvSpPr>
            <p:cNvPr id="70668" name="Text Box 12">
              <a:extLst>
                <a:ext uri="{FF2B5EF4-FFF2-40B4-BE49-F238E27FC236}">
                  <a16:creationId xmlns:a16="http://schemas.microsoft.com/office/drawing/2014/main" id="{078A68E7-9019-44E5-86CD-7C152973148D}"/>
                </a:ext>
              </a:extLst>
            </p:cNvPr>
            <p:cNvSpPr txBox="1">
              <a:spLocks noChangeArrowheads="1"/>
            </p:cNvSpPr>
            <p:nvPr/>
          </p:nvSpPr>
          <p:spPr bwMode="auto">
            <a:xfrm>
              <a:off x="528" y="2544"/>
              <a:ext cx="822" cy="7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571500">
                <a:defRPr sz="2400">
                  <a:solidFill>
                    <a:schemeClr val="tx1"/>
                  </a:solidFill>
                  <a:latin typeface="Times New Roman" charset="0"/>
                  <a:ea typeface="ＭＳ Ｐゴシック" charset="0"/>
                </a:defRPr>
              </a:lvl2pPr>
              <a:lvl3pPr marL="1143000">
                <a:defRPr sz="2400">
                  <a:solidFill>
                    <a:schemeClr val="tx1"/>
                  </a:solidFill>
                  <a:latin typeface="Times New Roman" charset="0"/>
                  <a:ea typeface="ＭＳ Ｐゴシック" charset="0"/>
                </a:defRPr>
              </a:lvl3pPr>
              <a:lvl4pPr marL="1714500">
                <a:defRPr sz="2400">
                  <a:solidFill>
                    <a:schemeClr val="tx1"/>
                  </a:solidFill>
                  <a:latin typeface="Times New Roman" charset="0"/>
                  <a:ea typeface="ＭＳ Ｐゴシック" charset="0"/>
                </a:defRPr>
              </a:lvl4pPr>
              <a:lvl5pPr marL="2286000">
                <a:defRPr sz="2400">
                  <a:solidFill>
                    <a:schemeClr val="tx1"/>
                  </a:solidFill>
                  <a:latin typeface="Times New Roman" charset="0"/>
                  <a:ea typeface="ＭＳ Ｐゴシック" charset="0"/>
                </a:defRPr>
              </a:lvl5pPr>
              <a:lvl6pPr marL="2743200" eaLnBrk="0" fontAlgn="base" hangingPunct="0">
                <a:spcBef>
                  <a:spcPct val="0"/>
                </a:spcBef>
                <a:spcAft>
                  <a:spcPct val="0"/>
                </a:spcAft>
                <a:defRPr sz="2400">
                  <a:solidFill>
                    <a:schemeClr val="tx1"/>
                  </a:solidFill>
                  <a:latin typeface="Times New Roman" charset="0"/>
                  <a:ea typeface="ＭＳ Ｐゴシック" charset="0"/>
                </a:defRPr>
              </a:lvl6pPr>
              <a:lvl7pPr marL="3200400" eaLnBrk="0" fontAlgn="base" hangingPunct="0">
                <a:spcBef>
                  <a:spcPct val="0"/>
                </a:spcBef>
                <a:spcAft>
                  <a:spcPct val="0"/>
                </a:spcAft>
                <a:defRPr sz="2400">
                  <a:solidFill>
                    <a:schemeClr val="tx1"/>
                  </a:solidFill>
                  <a:latin typeface="Times New Roman" charset="0"/>
                  <a:ea typeface="ＭＳ Ｐゴシック" charset="0"/>
                </a:defRPr>
              </a:lvl7pPr>
              <a:lvl8pPr marL="3657600" eaLnBrk="0" fontAlgn="base" hangingPunct="0">
                <a:spcBef>
                  <a:spcPct val="0"/>
                </a:spcBef>
                <a:spcAft>
                  <a:spcPct val="0"/>
                </a:spcAft>
                <a:defRPr sz="2400">
                  <a:solidFill>
                    <a:schemeClr val="tx1"/>
                  </a:solidFill>
                  <a:latin typeface="Times New Roman" charset="0"/>
                  <a:ea typeface="ＭＳ Ｐゴシック" charset="0"/>
                </a:defRPr>
              </a:lvl8pPr>
              <a:lvl9pPr marL="41148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dirty="0">
                  <a:latin typeface="+mn-lt"/>
                </a:rPr>
                <a:t>9%</a:t>
              </a:r>
            </a:p>
            <a:p>
              <a:pPr>
                <a:defRPr/>
              </a:pPr>
              <a:r>
                <a:rPr lang="en-GB" dirty="0">
                  <a:latin typeface="+mn-lt"/>
                </a:rPr>
                <a:t>Mastoid</a:t>
              </a:r>
            </a:p>
            <a:p>
              <a:pPr>
                <a:defRPr/>
              </a:pPr>
              <a:r>
                <a:rPr lang="en-GB" dirty="0">
                  <a:latin typeface="+mn-lt"/>
                </a:rPr>
                <a:t>segment</a:t>
              </a:r>
            </a:p>
          </p:txBody>
        </p:sp>
        <p:sp>
          <p:nvSpPr>
            <p:cNvPr id="70669" name="Oval 13">
              <a:extLst>
                <a:ext uri="{FF2B5EF4-FFF2-40B4-BE49-F238E27FC236}">
                  <a16:creationId xmlns:a16="http://schemas.microsoft.com/office/drawing/2014/main" id="{B73E0848-0636-4A58-8677-6F0BA057A07E}"/>
                </a:ext>
              </a:extLst>
            </p:cNvPr>
            <p:cNvSpPr>
              <a:spLocks noChangeArrowheads="1"/>
            </p:cNvSpPr>
            <p:nvPr/>
          </p:nvSpPr>
          <p:spPr bwMode="auto">
            <a:xfrm>
              <a:off x="3408" y="2064"/>
              <a:ext cx="432" cy="1536"/>
            </a:xfrm>
            <a:prstGeom prst="ellipse">
              <a:avLst/>
            </a:prstGeom>
            <a:noFill/>
            <a:ln w="38100">
              <a:solidFill>
                <a:schemeClr val="hlink"/>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70670" name="Line 14">
              <a:extLst>
                <a:ext uri="{FF2B5EF4-FFF2-40B4-BE49-F238E27FC236}">
                  <a16:creationId xmlns:a16="http://schemas.microsoft.com/office/drawing/2014/main" id="{E7865991-0007-4F10-A6D0-779C81205B56}"/>
                </a:ext>
              </a:extLst>
            </p:cNvPr>
            <p:cNvSpPr>
              <a:spLocks noChangeShapeType="1"/>
            </p:cNvSpPr>
            <p:nvPr/>
          </p:nvSpPr>
          <p:spPr bwMode="auto">
            <a:xfrm flipV="1">
              <a:off x="1344" y="2832"/>
              <a:ext cx="2064" cy="144"/>
            </a:xfrm>
            <a:prstGeom prst="line">
              <a:avLst/>
            </a:prstGeom>
            <a:noFill/>
            <a:ln w="381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grpSp>
      <p:grpSp>
        <p:nvGrpSpPr>
          <p:cNvPr id="70674" name="Group 18">
            <a:extLst>
              <a:ext uri="{FF2B5EF4-FFF2-40B4-BE49-F238E27FC236}">
                <a16:creationId xmlns:a16="http://schemas.microsoft.com/office/drawing/2014/main" id="{A292CF46-A7E2-4C38-AD10-8CA4ABDEB085}"/>
              </a:ext>
            </a:extLst>
          </p:cNvPr>
          <p:cNvGrpSpPr>
            <a:grpSpLocks/>
          </p:cNvGrpSpPr>
          <p:nvPr/>
        </p:nvGrpSpPr>
        <p:grpSpPr bwMode="auto">
          <a:xfrm>
            <a:off x="898525" y="1793875"/>
            <a:ext cx="6873875" cy="1254125"/>
            <a:chOff x="566" y="1130"/>
            <a:chExt cx="4330" cy="790"/>
          </a:xfrm>
        </p:grpSpPr>
        <p:sp>
          <p:nvSpPr>
            <p:cNvPr id="70667" name="Text Box 11">
              <a:extLst>
                <a:ext uri="{FF2B5EF4-FFF2-40B4-BE49-F238E27FC236}">
                  <a16:creationId xmlns:a16="http://schemas.microsoft.com/office/drawing/2014/main" id="{453667B0-DB85-4AAB-9161-C50FB9589AE8}"/>
                </a:ext>
              </a:extLst>
            </p:cNvPr>
            <p:cNvSpPr txBox="1">
              <a:spLocks noChangeArrowheads="1"/>
            </p:cNvSpPr>
            <p:nvPr/>
          </p:nvSpPr>
          <p:spPr bwMode="auto">
            <a:xfrm>
              <a:off x="566" y="1130"/>
              <a:ext cx="896" cy="7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571500">
                <a:defRPr sz="2400">
                  <a:solidFill>
                    <a:schemeClr val="tx1"/>
                  </a:solidFill>
                  <a:latin typeface="Times New Roman" charset="0"/>
                  <a:ea typeface="ＭＳ Ｐゴシック" charset="0"/>
                </a:defRPr>
              </a:lvl2pPr>
              <a:lvl3pPr marL="1143000">
                <a:defRPr sz="2400">
                  <a:solidFill>
                    <a:schemeClr val="tx1"/>
                  </a:solidFill>
                  <a:latin typeface="Times New Roman" charset="0"/>
                  <a:ea typeface="ＭＳ Ｐゴシック" charset="0"/>
                </a:defRPr>
              </a:lvl3pPr>
              <a:lvl4pPr marL="1714500">
                <a:defRPr sz="2400">
                  <a:solidFill>
                    <a:schemeClr val="tx1"/>
                  </a:solidFill>
                  <a:latin typeface="Times New Roman" charset="0"/>
                  <a:ea typeface="ＭＳ Ｐゴシック" charset="0"/>
                </a:defRPr>
              </a:lvl4pPr>
              <a:lvl5pPr marL="2286000">
                <a:defRPr sz="2400">
                  <a:solidFill>
                    <a:schemeClr val="tx1"/>
                  </a:solidFill>
                  <a:latin typeface="Times New Roman" charset="0"/>
                  <a:ea typeface="ＭＳ Ｐゴシック" charset="0"/>
                </a:defRPr>
              </a:lvl5pPr>
              <a:lvl6pPr marL="2743200" eaLnBrk="0" fontAlgn="base" hangingPunct="0">
                <a:spcBef>
                  <a:spcPct val="0"/>
                </a:spcBef>
                <a:spcAft>
                  <a:spcPct val="0"/>
                </a:spcAft>
                <a:defRPr sz="2400">
                  <a:solidFill>
                    <a:schemeClr val="tx1"/>
                  </a:solidFill>
                  <a:latin typeface="Times New Roman" charset="0"/>
                  <a:ea typeface="ＭＳ Ｐゴシック" charset="0"/>
                </a:defRPr>
              </a:lvl6pPr>
              <a:lvl7pPr marL="3200400" eaLnBrk="0" fontAlgn="base" hangingPunct="0">
                <a:spcBef>
                  <a:spcPct val="0"/>
                </a:spcBef>
                <a:spcAft>
                  <a:spcPct val="0"/>
                </a:spcAft>
                <a:defRPr sz="2400">
                  <a:solidFill>
                    <a:schemeClr val="tx1"/>
                  </a:solidFill>
                  <a:latin typeface="Times New Roman" charset="0"/>
                  <a:ea typeface="ＭＳ Ｐゴシック" charset="0"/>
                </a:defRPr>
              </a:lvl7pPr>
              <a:lvl8pPr marL="3657600" eaLnBrk="0" fontAlgn="base" hangingPunct="0">
                <a:spcBef>
                  <a:spcPct val="0"/>
                </a:spcBef>
                <a:spcAft>
                  <a:spcPct val="0"/>
                </a:spcAft>
                <a:defRPr sz="2400">
                  <a:solidFill>
                    <a:schemeClr val="tx1"/>
                  </a:solidFill>
                  <a:latin typeface="Times New Roman" charset="0"/>
                  <a:ea typeface="ＭＳ Ｐゴシック" charset="0"/>
                </a:defRPr>
              </a:lvl8pPr>
              <a:lvl9pPr marL="41148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dirty="0">
                  <a:latin typeface="+mn-lt"/>
                </a:rPr>
                <a:t>91%</a:t>
              </a:r>
            </a:p>
            <a:p>
              <a:pPr>
                <a:defRPr/>
              </a:pPr>
              <a:r>
                <a:rPr lang="en-GB" dirty="0">
                  <a:latin typeface="+mn-lt"/>
                </a:rPr>
                <a:t>Tympanic</a:t>
              </a:r>
            </a:p>
            <a:p>
              <a:pPr>
                <a:defRPr/>
              </a:pPr>
              <a:r>
                <a:rPr lang="en-GB" dirty="0">
                  <a:latin typeface="+mn-lt"/>
                </a:rPr>
                <a:t>segment</a:t>
              </a:r>
            </a:p>
          </p:txBody>
        </p:sp>
        <p:sp>
          <p:nvSpPr>
            <p:cNvPr id="70671" name="Oval 15">
              <a:extLst>
                <a:ext uri="{FF2B5EF4-FFF2-40B4-BE49-F238E27FC236}">
                  <a16:creationId xmlns:a16="http://schemas.microsoft.com/office/drawing/2014/main" id="{3FACD5A1-30FE-415B-969C-BF10405640A2}"/>
                </a:ext>
              </a:extLst>
            </p:cNvPr>
            <p:cNvSpPr>
              <a:spLocks noChangeArrowheads="1"/>
            </p:cNvSpPr>
            <p:nvPr/>
          </p:nvSpPr>
          <p:spPr bwMode="auto">
            <a:xfrm rot="3283185">
              <a:off x="3912" y="936"/>
              <a:ext cx="432" cy="1536"/>
            </a:xfrm>
            <a:prstGeom prst="ellipse">
              <a:avLst/>
            </a:prstGeom>
            <a:noFill/>
            <a:ln w="38100">
              <a:solidFill>
                <a:schemeClr val="hlink"/>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70673" name="Line 17">
              <a:extLst>
                <a:ext uri="{FF2B5EF4-FFF2-40B4-BE49-F238E27FC236}">
                  <a16:creationId xmlns:a16="http://schemas.microsoft.com/office/drawing/2014/main" id="{200C5ACD-313B-4EA7-A59B-B554AA505F16}"/>
                </a:ext>
              </a:extLst>
            </p:cNvPr>
            <p:cNvSpPr>
              <a:spLocks noChangeShapeType="1"/>
            </p:cNvSpPr>
            <p:nvPr/>
          </p:nvSpPr>
          <p:spPr bwMode="auto">
            <a:xfrm>
              <a:off x="1536" y="1584"/>
              <a:ext cx="2160" cy="144"/>
            </a:xfrm>
            <a:prstGeom prst="line">
              <a:avLst/>
            </a:prstGeom>
            <a:noFill/>
            <a:ln w="381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grpSp>
    </p:spTree>
    <p:extLst>
      <p:ext uri="{BB962C8B-B14F-4D97-AF65-F5344CB8AC3E}">
        <p14:creationId xmlns:p14="http://schemas.microsoft.com/office/powerpoint/2010/main" val="309443716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id="{A0D5D6C6-13FA-4970-9F58-DEDBAE45E35E}"/>
              </a:ext>
            </a:extLst>
          </p:cNvPr>
          <p:cNvSpPr>
            <a:spLocks noGrp="1" noChangeArrowheads="1"/>
          </p:cNvSpPr>
          <p:nvPr>
            <p:ph type="title"/>
          </p:nvPr>
        </p:nvSpPr>
        <p:spPr>
          <a:xfrm>
            <a:off x="228600" y="228600"/>
            <a:ext cx="8458200" cy="685800"/>
          </a:xfrm>
        </p:spPr>
        <p:txBody>
          <a:bodyPr/>
          <a:lstStyle/>
          <a:p>
            <a:pPr>
              <a:defRPr/>
            </a:pPr>
            <a:r>
              <a:rPr lang="en-US" sz="2800" dirty="0">
                <a:latin typeface="+mn-lt"/>
                <a:ea typeface="+mj-ea"/>
              </a:rPr>
              <a:t>Facial Nerve Dehiscence - </a:t>
            </a:r>
            <a:r>
              <a:rPr lang="en-GB" sz="2800" dirty="0">
                <a:latin typeface="+mn-lt"/>
                <a:ea typeface="+mj-ea"/>
              </a:rPr>
              <a:t>Tympanic segment</a:t>
            </a:r>
            <a:r>
              <a:rPr lang="en-US" sz="3200" dirty="0">
                <a:latin typeface="+mn-lt"/>
                <a:ea typeface="+mj-ea"/>
              </a:rPr>
              <a:t> </a:t>
            </a:r>
          </a:p>
        </p:txBody>
      </p:sp>
      <p:grpSp>
        <p:nvGrpSpPr>
          <p:cNvPr id="26627" name="Group 17">
            <a:extLst>
              <a:ext uri="{FF2B5EF4-FFF2-40B4-BE49-F238E27FC236}">
                <a16:creationId xmlns:a16="http://schemas.microsoft.com/office/drawing/2014/main" id="{44218328-400D-4A20-9A13-5A82B6CD2160}"/>
              </a:ext>
            </a:extLst>
          </p:cNvPr>
          <p:cNvGrpSpPr>
            <a:grpSpLocks/>
          </p:cNvGrpSpPr>
          <p:nvPr/>
        </p:nvGrpSpPr>
        <p:grpSpPr bwMode="auto">
          <a:xfrm>
            <a:off x="785813" y="1676401"/>
            <a:ext cx="5919788" cy="1570038"/>
            <a:chOff x="495" y="1056"/>
            <a:chExt cx="3729" cy="989"/>
          </a:xfrm>
        </p:grpSpPr>
        <p:sp>
          <p:nvSpPr>
            <p:cNvPr id="72716" name="Oval 12">
              <a:extLst>
                <a:ext uri="{FF2B5EF4-FFF2-40B4-BE49-F238E27FC236}">
                  <a16:creationId xmlns:a16="http://schemas.microsoft.com/office/drawing/2014/main" id="{5C3F33F2-9B75-437F-861D-92C642AD3BEC}"/>
                </a:ext>
              </a:extLst>
            </p:cNvPr>
            <p:cNvSpPr>
              <a:spLocks noChangeArrowheads="1"/>
            </p:cNvSpPr>
            <p:nvPr/>
          </p:nvSpPr>
          <p:spPr bwMode="auto">
            <a:xfrm rot="-1277161">
              <a:off x="3840" y="1680"/>
              <a:ext cx="384" cy="144"/>
            </a:xfrm>
            <a:prstGeom prst="ellipse">
              <a:avLst/>
            </a:prstGeom>
            <a:noFill/>
            <a:ln w="38100">
              <a:solidFill>
                <a:schemeClr val="hlink"/>
              </a:solidFill>
              <a:prstDash val="sysDot"/>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72717" name="Text Box 13">
              <a:extLst>
                <a:ext uri="{FF2B5EF4-FFF2-40B4-BE49-F238E27FC236}">
                  <a16:creationId xmlns:a16="http://schemas.microsoft.com/office/drawing/2014/main" id="{D64B9FAD-9905-4902-AE20-91CA989CEFF4}"/>
                </a:ext>
              </a:extLst>
            </p:cNvPr>
            <p:cNvSpPr txBox="1">
              <a:spLocks noChangeArrowheads="1"/>
            </p:cNvSpPr>
            <p:nvPr/>
          </p:nvSpPr>
          <p:spPr bwMode="auto">
            <a:xfrm>
              <a:off x="495" y="1056"/>
              <a:ext cx="1017" cy="9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571500">
                <a:defRPr sz="2400">
                  <a:solidFill>
                    <a:schemeClr val="tx1"/>
                  </a:solidFill>
                  <a:latin typeface="Times New Roman" charset="0"/>
                  <a:ea typeface="ＭＳ Ｐゴシック" charset="0"/>
                </a:defRPr>
              </a:lvl2pPr>
              <a:lvl3pPr marL="1143000">
                <a:defRPr sz="2400">
                  <a:solidFill>
                    <a:schemeClr val="tx1"/>
                  </a:solidFill>
                  <a:latin typeface="Times New Roman" charset="0"/>
                  <a:ea typeface="ＭＳ Ｐゴシック" charset="0"/>
                </a:defRPr>
              </a:lvl3pPr>
              <a:lvl4pPr marL="1714500">
                <a:defRPr sz="2400">
                  <a:solidFill>
                    <a:schemeClr val="tx1"/>
                  </a:solidFill>
                  <a:latin typeface="Times New Roman" charset="0"/>
                  <a:ea typeface="ＭＳ Ｐゴシック" charset="0"/>
                </a:defRPr>
              </a:lvl4pPr>
              <a:lvl5pPr marL="2286000">
                <a:defRPr sz="2400">
                  <a:solidFill>
                    <a:schemeClr val="tx1"/>
                  </a:solidFill>
                  <a:latin typeface="Times New Roman" charset="0"/>
                  <a:ea typeface="ＭＳ Ｐゴシック" charset="0"/>
                </a:defRPr>
              </a:lvl5pPr>
              <a:lvl6pPr marL="2743200" eaLnBrk="0" fontAlgn="base" hangingPunct="0">
                <a:spcBef>
                  <a:spcPct val="0"/>
                </a:spcBef>
                <a:spcAft>
                  <a:spcPct val="0"/>
                </a:spcAft>
                <a:defRPr sz="2400">
                  <a:solidFill>
                    <a:schemeClr val="tx1"/>
                  </a:solidFill>
                  <a:latin typeface="Times New Roman" charset="0"/>
                  <a:ea typeface="ＭＳ Ｐゴシック" charset="0"/>
                </a:defRPr>
              </a:lvl6pPr>
              <a:lvl7pPr marL="3200400" eaLnBrk="0" fontAlgn="base" hangingPunct="0">
                <a:spcBef>
                  <a:spcPct val="0"/>
                </a:spcBef>
                <a:spcAft>
                  <a:spcPct val="0"/>
                </a:spcAft>
                <a:defRPr sz="2400">
                  <a:solidFill>
                    <a:schemeClr val="tx1"/>
                  </a:solidFill>
                  <a:latin typeface="Times New Roman" charset="0"/>
                  <a:ea typeface="ＭＳ Ｐゴシック" charset="0"/>
                </a:defRPr>
              </a:lvl7pPr>
              <a:lvl8pPr marL="3657600" eaLnBrk="0" fontAlgn="base" hangingPunct="0">
                <a:spcBef>
                  <a:spcPct val="0"/>
                </a:spcBef>
                <a:spcAft>
                  <a:spcPct val="0"/>
                </a:spcAft>
                <a:defRPr sz="2400">
                  <a:solidFill>
                    <a:schemeClr val="tx1"/>
                  </a:solidFill>
                  <a:latin typeface="Times New Roman" charset="0"/>
                  <a:ea typeface="ＭＳ Ｐゴシック" charset="0"/>
                </a:defRPr>
              </a:lvl8pPr>
              <a:lvl9pPr marL="41148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b="1" dirty="0">
                  <a:latin typeface="+mn-lt"/>
                </a:rPr>
                <a:t>83 %</a:t>
              </a:r>
              <a:r>
                <a:rPr lang="en-GB" dirty="0">
                  <a:latin typeface="+mn-lt"/>
                </a:rPr>
                <a:t> </a:t>
              </a:r>
            </a:p>
            <a:p>
              <a:pPr>
                <a:defRPr/>
              </a:pPr>
              <a:r>
                <a:rPr lang="en-GB" dirty="0">
                  <a:latin typeface="+mn-lt"/>
                </a:rPr>
                <a:t>adjacent to</a:t>
              </a:r>
            </a:p>
            <a:p>
              <a:pPr>
                <a:defRPr/>
              </a:pPr>
              <a:r>
                <a:rPr lang="en-GB" dirty="0">
                  <a:latin typeface="+mn-lt"/>
                </a:rPr>
                <a:t>oval</a:t>
              </a:r>
            </a:p>
            <a:p>
              <a:pPr>
                <a:defRPr/>
              </a:pPr>
              <a:r>
                <a:rPr lang="en-GB" dirty="0">
                  <a:latin typeface="+mn-lt"/>
                </a:rPr>
                <a:t>window</a:t>
              </a:r>
            </a:p>
          </p:txBody>
        </p:sp>
        <p:sp>
          <p:nvSpPr>
            <p:cNvPr id="72718" name="Line 14">
              <a:extLst>
                <a:ext uri="{FF2B5EF4-FFF2-40B4-BE49-F238E27FC236}">
                  <a16:creationId xmlns:a16="http://schemas.microsoft.com/office/drawing/2014/main" id="{98D87A1C-4615-41CC-88E5-86EE1E4E0473}"/>
                </a:ext>
              </a:extLst>
            </p:cNvPr>
            <p:cNvSpPr>
              <a:spLocks noChangeShapeType="1"/>
            </p:cNvSpPr>
            <p:nvPr/>
          </p:nvSpPr>
          <p:spPr bwMode="auto">
            <a:xfrm>
              <a:off x="1344" y="1680"/>
              <a:ext cx="2496" cy="96"/>
            </a:xfrm>
            <a:prstGeom prst="line">
              <a:avLst/>
            </a:prstGeom>
            <a:noFill/>
            <a:ln w="381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grpSp>
      <p:sp>
        <p:nvSpPr>
          <p:cNvPr id="72719" name="Text Box 15">
            <a:extLst>
              <a:ext uri="{FF2B5EF4-FFF2-40B4-BE49-F238E27FC236}">
                <a16:creationId xmlns:a16="http://schemas.microsoft.com/office/drawing/2014/main" id="{B1166155-71B6-438C-979F-8613E55F8F23}"/>
              </a:ext>
            </a:extLst>
          </p:cNvPr>
          <p:cNvSpPr txBox="1">
            <a:spLocks noChangeArrowheads="1"/>
          </p:cNvSpPr>
          <p:nvPr/>
        </p:nvSpPr>
        <p:spPr bwMode="auto">
          <a:xfrm>
            <a:off x="452660" y="4232275"/>
            <a:ext cx="1726755"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571500">
              <a:defRPr sz="2400">
                <a:solidFill>
                  <a:schemeClr val="tx1"/>
                </a:solidFill>
                <a:latin typeface="Times New Roman" charset="0"/>
                <a:ea typeface="ＭＳ Ｐゴシック" charset="0"/>
              </a:defRPr>
            </a:lvl2pPr>
            <a:lvl3pPr marL="1143000">
              <a:defRPr sz="2400">
                <a:solidFill>
                  <a:schemeClr val="tx1"/>
                </a:solidFill>
                <a:latin typeface="Times New Roman" charset="0"/>
                <a:ea typeface="ＭＳ Ｐゴシック" charset="0"/>
              </a:defRPr>
            </a:lvl3pPr>
            <a:lvl4pPr marL="1714500">
              <a:defRPr sz="2400">
                <a:solidFill>
                  <a:schemeClr val="tx1"/>
                </a:solidFill>
                <a:latin typeface="Times New Roman" charset="0"/>
                <a:ea typeface="ＭＳ Ｐゴシック" charset="0"/>
              </a:defRPr>
            </a:lvl4pPr>
            <a:lvl5pPr marL="2286000">
              <a:defRPr sz="2400">
                <a:solidFill>
                  <a:schemeClr val="tx1"/>
                </a:solidFill>
                <a:latin typeface="Times New Roman" charset="0"/>
                <a:ea typeface="ＭＳ Ｐゴシック" charset="0"/>
              </a:defRPr>
            </a:lvl5pPr>
            <a:lvl6pPr marL="2743200" eaLnBrk="0" fontAlgn="base" hangingPunct="0">
              <a:spcBef>
                <a:spcPct val="0"/>
              </a:spcBef>
              <a:spcAft>
                <a:spcPct val="0"/>
              </a:spcAft>
              <a:defRPr sz="2400">
                <a:solidFill>
                  <a:schemeClr val="tx1"/>
                </a:solidFill>
                <a:latin typeface="Times New Roman" charset="0"/>
                <a:ea typeface="ＭＳ Ｐゴシック" charset="0"/>
              </a:defRPr>
            </a:lvl6pPr>
            <a:lvl7pPr marL="3200400" eaLnBrk="0" fontAlgn="base" hangingPunct="0">
              <a:spcBef>
                <a:spcPct val="0"/>
              </a:spcBef>
              <a:spcAft>
                <a:spcPct val="0"/>
              </a:spcAft>
              <a:defRPr sz="2400">
                <a:solidFill>
                  <a:schemeClr val="tx1"/>
                </a:solidFill>
                <a:latin typeface="Times New Roman" charset="0"/>
                <a:ea typeface="ＭＳ Ｐゴシック" charset="0"/>
              </a:defRPr>
            </a:lvl7pPr>
            <a:lvl8pPr marL="3657600" eaLnBrk="0" fontAlgn="base" hangingPunct="0">
              <a:spcBef>
                <a:spcPct val="0"/>
              </a:spcBef>
              <a:spcAft>
                <a:spcPct val="0"/>
              </a:spcAft>
              <a:defRPr sz="2400">
                <a:solidFill>
                  <a:schemeClr val="tx1"/>
                </a:solidFill>
                <a:latin typeface="Times New Roman" charset="0"/>
                <a:ea typeface="ＭＳ Ｐゴシック" charset="0"/>
              </a:defRPr>
            </a:lvl8pPr>
            <a:lvl9pPr marL="41148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dirty="0">
                <a:latin typeface="+mn-lt"/>
              </a:rPr>
              <a:t>0.5 - 3.1 mm</a:t>
            </a:r>
          </a:p>
          <a:p>
            <a:pPr>
              <a:defRPr/>
            </a:pPr>
            <a:r>
              <a:rPr lang="en-GB" dirty="0">
                <a:latin typeface="+mn-lt"/>
              </a:rPr>
              <a:t>greatest</a:t>
            </a:r>
          </a:p>
          <a:p>
            <a:pPr>
              <a:defRPr/>
            </a:pPr>
            <a:r>
              <a:rPr lang="en-GB" dirty="0">
                <a:latin typeface="+mn-lt"/>
              </a:rPr>
              <a:t>diameter</a:t>
            </a:r>
          </a:p>
        </p:txBody>
      </p:sp>
    </p:spTree>
    <p:extLst>
      <p:ext uri="{BB962C8B-B14F-4D97-AF65-F5344CB8AC3E}">
        <p14:creationId xmlns:p14="http://schemas.microsoft.com/office/powerpoint/2010/main" val="3230908129"/>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a:extLst>
              <a:ext uri="{FF2B5EF4-FFF2-40B4-BE49-F238E27FC236}">
                <a16:creationId xmlns:a16="http://schemas.microsoft.com/office/drawing/2014/main" id="{39416F8E-C72E-4E6D-B96D-68B8B4CC8409}"/>
              </a:ext>
            </a:extLst>
          </p:cNvPr>
          <p:cNvSpPr>
            <a:spLocks noChangeArrowheads="1"/>
          </p:cNvSpPr>
          <p:nvPr/>
        </p:nvSpPr>
        <p:spPr bwMode="auto">
          <a:xfrm>
            <a:off x="228600" y="457200"/>
            <a:ext cx="84582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488" tIns="44450" rIns="90488" bIns="44450" anchor="ctr"/>
          <a:lstStyle>
            <a:lvl1pPr>
              <a:defRPr sz="3200">
                <a:solidFill>
                  <a:schemeClr val="tx1"/>
                </a:solidFill>
                <a:latin typeface="Times New Roman" panose="02020603050405020304" pitchFamily="18" charset="0"/>
                <a:ea typeface="MS PGothic" panose="020B0600070205080204" pitchFamily="34" charset="-128"/>
              </a:defRPr>
            </a:lvl1pPr>
            <a:lvl2pPr marL="742950" indent="-285750">
              <a:defRPr sz="3200">
                <a:solidFill>
                  <a:schemeClr val="tx1"/>
                </a:solidFill>
                <a:latin typeface="Times New Roman" panose="02020603050405020304" pitchFamily="18" charset="0"/>
                <a:ea typeface="MS PGothic" panose="020B0600070205080204" pitchFamily="34" charset="-128"/>
              </a:defRPr>
            </a:lvl2pPr>
            <a:lvl3pPr marL="1143000" indent="-228600">
              <a:defRPr sz="3200">
                <a:solidFill>
                  <a:schemeClr val="tx1"/>
                </a:solidFill>
                <a:latin typeface="Times New Roman" panose="02020603050405020304" pitchFamily="18" charset="0"/>
                <a:ea typeface="MS PGothic" panose="020B0600070205080204" pitchFamily="34" charset="-128"/>
              </a:defRPr>
            </a:lvl3pPr>
            <a:lvl4pPr marL="1600200" indent="-228600">
              <a:defRPr sz="3200">
                <a:solidFill>
                  <a:schemeClr val="tx1"/>
                </a:solidFill>
                <a:latin typeface="Times New Roman" panose="02020603050405020304" pitchFamily="18" charset="0"/>
                <a:ea typeface="MS PGothic" panose="020B0600070205080204" pitchFamily="34" charset="-128"/>
              </a:defRPr>
            </a:lvl4pPr>
            <a:lvl5pPr marL="2057400" indent="-228600">
              <a:defRPr sz="3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MS PGothic" panose="020B0600070205080204" pitchFamily="34" charset="-128"/>
              </a:defRPr>
            </a:lvl9pPr>
          </a:lstStyle>
          <a:p>
            <a:r>
              <a:rPr lang="en-US" altLang="en-US" sz="2800" dirty="0">
                <a:solidFill>
                  <a:schemeClr val="tx2"/>
                </a:solidFill>
                <a:latin typeface="+mn-lt"/>
              </a:rPr>
              <a:t>Facial Nerve Dehiscence - </a:t>
            </a:r>
            <a:r>
              <a:rPr lang="en-GB" altLang="en-US" sz="2800" dirty="0">
                <a:solidFill>
                  <a:schemeClr val="tx2"/>
                </a:solidFill>
                <a:latin typeface="+mn-lt"/>
              </a:rPr>
              <a:t>Tympanic segment</a:t>
            </a:r>
            <a:br>
              <a:rPr lang="en-GB" altLang="en-US" sz="2800" dirty="0">
                <a:solidFill>
                  <a:schemeClr val="tx2"/>
                </a:solidFill>
                <a:latin typeface="+mn-lt"/>
              </a:rPr>
            </a:br>
            <a:r>
              <a:rPr lang="en-GB" altLang="en-US" sz="2800" dirty="0">
                <a:solidFill>
                  <a:schemeClr val="tx2"/>
                </a:solidFill>
                <a:latin typeface="+mn-lt"/>
              </a:rPr>
              <a:t>1 in 4 cases nerve protruded beyond canal</a:t>
            </a:r>
            <a:endParaRPr lang="en-US" altLang="en-US" dirty="0">
              <a:solidFill>
                <a:schemeClr val="tx2"/>
              </a:solidFill>
              <a:latin typeface="+mn-lt"/>
            </a:endParaRPr>
          </a:p>
        </p:txBody>
      </p:sp>
    </p:spTree>
    <p:extLst>
      <p:ext uri="{BB962C8B-B14F-4D97-AF65-F5344CB8AC3E}">
        <p14:creationId xmlns:p14="http://schemas.microsoft.com/office/powerpoint/2010/main" val="3114316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8" name="Rectangle 6">
            <a:extLst>
              <a:ext uri="{FF2B5EF4-FFF2-40B4-BE49-F238E27FC236}">
                <a16:creationId xmlns:a16="http://schemas.microsoft.com/office/drawing/2014/main" id="{7A875AC4-6563-4612-B23F-904D88348A86}"/>
              </a:ext>
            </a:extLst>
          </p:cNvPr>
          <p:cNvSpPr>
            <a:spLocks noChangeArrowheads="1"/>
          </p:cNvSpPr>
          <p:nvPr/>
        </p:nvSpPr>
        <p:spPr bwMode="auto">
          <a:xfrm>
            <a:off x="765175" y="1633538"/>
            <a:ext cx="18415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endParaRPr lang="en-GB" sz="2400">
              <a:latin typeface="Times New Roman" charset="0"/>
              <a:ea typeface="ＭＳ Ｐゴシック" charset="0"/>
            </a:endParaRPr>
          </a:p>
          <a:p>
            <a:pPr>
              <a:defRPr/>
            </a:pPr>
            <a:endParaRPr lang="en-GB" sz="2400">
              <a:latin typeface="Times New Roman" charset="0"/>
              <a:ea typeface="ＭＳ Ｐゴシック" charset="0"/>
            </a:endParaRPr>
          </a:p>
        </p:txBody>
      </p:sp>
      <p:sp>
        <p:nvSpPr>
          <p:cNvPr id="74759" name="Text Box 7">
            <a:extLst>
              <a:ext uri="{FF2B5EF4-FFF2-40B4-BE49-F238E27FC236}">
                <a16:creationId xmlns:a16="http://schemas.microsoft.com/office/drawing/2014/main" id="{FF7BBF7A-BDEF-4E1B-8C01-C012083A0118}"/>
              </a:ext>
            </a:extLst>
          </p:cNvPr>
          <p:cNvSpPr txBox="1">
            <a:spLocks noChangeArrowheads="1"/>
          </p:cNvSpPr>
          <p:nvPr/>
        </p:nvSpPr>
        <p:spPr bwMode="auto">
          <a:xfrm>
            <a:off x="826581" y="3514635"/>
            <a:ext cx="171874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571500">
              <a:defRPr sz="2400">
                <a:solidFill>
                  <a:schemeClr val="tx1"/>
                </a:solidFill>
                <a:latin typeface="Times New Roman" charset="0"/>
                <a:ea typeface="ＭＳ Ｐゴシック" charset="0"/>
              </a:defRPr>
            </a:lvl2pPr>
            <a:lvl3pPr marL="1143000">
              <a:defRPr sz="2400">
                <a:solidFill>
                  <a:schemeClr val="tx1"/>
                </a:solidFill>
                <a:latin typeface="Times New Roman" charset="0"/>
                <a:ea typeface="ＭＳ Ｐゴシック" charset="0"/>
              </a:defRPr>
            </a:lvl3pPr>
            <a:lvl4pPr marL="1714500">
              <a:defRPr sz="2400">
                <a:solidFill>
                  <a:schemeClr val="tx1"/>
                </a:solidFill>
                <a:latin typeface="Times New Roman" charset="0"/>
                <a:ea typeface="ＭＳ Ｐゴシック" charset="0"/>
              </a:defRPr>
            </a:lvl4pPr>
            <a:lvl5pPr marL="2286000">
              <a:defRPr sz="2400">
                <a:solidFill>
                  <a:schemeClr val="tx1"/>
                </a:solidFill>
                <a:latin typeface="Times New Roman" charset="0"/>
                <a:ea typeface="ＭＳ Ｐゴシック" charset="0"/>
              </a:defRPr>
            </a:lvl5pPr>
            <a:lvl6pPr marL="2743200" eaLnBrk="0" fontAlgn="base" hangingPunct="0">
              <a:spcBef>
                <a:spcPct val="0"/>
              </a:spcBef>
              <a:spcAft>
                <a:spcPct val="0"/>
              </a:spcAft>
              <a:defRPr sz="2400">
                <a:solidFill>
                  <a:schemeClr val="tx1"/>
                </a:solidFill>
                <a:latin typeface="Times New Roman" charset="0"/>
                <a:ea typeface="ＭＳ Ｐゴシック" charset="0"/>
              </a:defRPr>
            </a:lvl6pPr>
            <a:lvl7pPr marL="3200400" eaLnBrk="0" fontAlgn="base" hangingPunct="0">
              <a:spcBef>
                <a:spcPct val="0"/>
              </a:spcBef>
              <a:spcAft>
                <a:spcPct val="0"/>
              </a:spcAft>
              <a:defRPr sz="2400">
                <a:solidFill>
                  <a:schemeClr val="tx1"/>
                </a:solidFill>
                <a:latin typeface="Times New Roman" charset="0"/>
                <a:ea typeface="ＭＳ Ｐゴシック" charset="0"/>
              </a:defRPr>
            </a:lvl7pPr>
            <a:lvl8pPr marL="3657600" eaLnBrk="0" fontAlgn="base" hangingPunct="0">
              <a:spcBef>
                <a:spcPct val="0"/>
              </a:spcBef>
              <a:spcAft>
                <a:spcPct val="0"/>
              </a:spcAft>
              <a:defRPr sz="2400">
                <a:solidFill>
                  <a:schemeClr val="tx1"/>
                </a:solidFill>
                <a:latin typeface="Times New Roman" charset="0"/>
                <a:ea typeface="ＭＳ Ｐゴシック" charset="0"/>
              </a:defRPr>
            </a:lvl8pPr>
            <a:lvl9pPr marL="41148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dirty="0">
                <a:latin typeface="+mn-lt"/>
              </a:rPr>
              <a:t>79% open</a:t>
            </a:r>
          </a:p>
          <a:p>
            <a:pPr>
              <a:defRPr/>
            </a:pPr>
            <a:r>
              <a:rPr lang="en-GB" dirty="0">
                <a:latin typeface="+mn-lt"/>
              </a:rPr>
              <a:t>into</a:t>
            </a:r>
          </a:p>
          <a:p>
            <a:pPr>
              <a:defRPr/>
            </a:pPr>
            <a:r>
              <a:rPr lang="en-GB" dirty="0">
                <a:latin typeface="+mn-lt"/>
              </a:rPr>
              <a:t>facial recess</a:t>
            </a:r>
          </a:p>
        </p:txBody>
      </p:sp>
      <p:sp>
        <p:nvSpPr>
          <p:cNvPr id="74760" name="Oval 8">
            <a:extLst>
              <a:ext uri="{FF2B5EF4-FFF2-40B4-BE49-F238E27FC236}">
                <a16:creationId xmlns:a16="http://schemas.microsoft.com/office/drawing/2014/main" id="{CCC2D11E-ADDD-424D-9564-8355F0E50F03}"/>
              </a:ext>
            </a:extLst>
          </p:cNvPr>
          <p:cNvSpPr>
            <a:spLocks noChangeArrowheads="1"/>
          </p:cNvSpPr>
          <p:nvPr/>
        </p:nvSpPr>
        <p:spPr bwMode="auto">
          <a:xfrm rot="-4210435">
            <a:off x="5486400" y="3352800"/>
            <a:ext cx="609600" cy="228600"/>
          </a:xfrm>
          <a:prstGeom prst="ellipse">
            <a:avLst/>
          </a:prstGeom>
          <a:noFill/>
          <a:ln w="38100">
            <a:solidFill>
              <a:schemeClr val="hlink"/>
            </a:solidFill>
            <a:prstDash val="sysDot"/>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74761" name="Line 9">
            <a:extLst>
              <a:ext uri="{FF2B5EF4-FFF2-40B4-BE49-F238E27FC236}">
                <a16:creationId xmlns:a16="http://schemas.microsoft.com/office/drawing/2014/main" id="{FC36D685-F65D-41D4-9F68-6870E8DA6578}"/>
              </a:ext>
            </a:extLst>
          </p:cNvPr>
          <p:cNvSpPr>
            <a:spLocks noChangeShapeType="1"/>
          </p:cNvSpPr>
          <p:nvPr/>
        </p:nvSpPr>
        <p:spPr bwMode="auto">
          <a:xfrm flipV="1">
            <a:off x="2362200" y="3581400"/>
            <a:ext cx="3276600" cy="533400"/>
          </a:xfrm>
          <a:prstGeom prst="line">
            <a:avLst/>
          </a:prstGeom>
          <a:noFill/>
          <a:ln w="381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GB">
              <a:latin typeface="Times New Roman" charset="0"/>
              <a:ea typeface="ＭＳ Ｐゴシック" charset="0"/>
            </a:endParaRPr>
          </a:p>
        </p:txBody>
      </p:sp>
      <p:sp>
        <p:nvSpPr>
          <p:cNvPr id="9" name="Rectangle 3">
            <a:extLst>
              <a:ext uri="{FF2B5EF4-FFF2-40B4-BE49-F238E27FC236}">
                <a16:creationId xmlns:a16="http://schemas.microsoft.com/office/drawing/2014/main" id="{E3760D57-870B-49C1-AB4C-468EDBD52DB9}"/>
              </a:ext>
            </a:extLst>
          </p:cNvPr>
          <p:cNvSpPr txBox="1">
            <a:spLocks noChangeArrowheads="1"/>
          </p:cNvSpPr>
          <p:nvPr/>
        </p:nvSpPr>
        <p:spPr>
          <a:xfrm>
            <a:off x="251520" y="293687"/>
            <a:ext cx="8458200" cy="685800"/>
          </a:xfrm>
          <a:prstGeom prst="rect">
            <a:avLst/>
          </a:prstGeom>
        </p:spPr>
        <p:txBody>
          <a:bodyPr vert="horz" anchor="t">
            <a:noAutofit/>
          </a:bodyPr>
          <a:lst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a:lstStyle>
          <a:p>
            <a:pPr fontAlgn="auto">
              <a:spcAft>
                <a:spcPts val="0"/>
              </a:spcAft>
              <a:defRPr/>
            </a:pPr>
            <a:r>
              <a:rPr lang="en-US" sz="2800" dirty="0">
                <a:latin typeface="+mn-lt"/>
              </a:rPr>
              <a:t>Facial Nerve Dehiscence - </a:t>
            </a:r>
            <a:r>
              <a:rPr lang="en-GB" sz="2800" dirty="0">
                <a:latin typeface="+mn-lt"/>
              </a:rPr>
              <a:t>Mastoid segment</a:t>
            </a:r>
            <a:r>
              <a:rPr lang="en-US" sz="3200" dirty="0">
                <a:latin typeface="+mn-lt"/>
              </a:rPr>
              <a:t> </a:t>
            </a:r>
          </a:p>
        </p:txBody>
      </p:sp>
    </p:spTree>
    <p:extLst>
      <p:ext uri="{BB962C8B-B14F-4D97-AF65-F5344CB8AC3E}">
        <p14:creationId xmlns:p14="http://schemas.microsoft.com/office/powerpoint/2010/main" val="297106318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479E00BD-D97A-4742-BBDA-C309C8E5069C}"/>
              </a:ext>
            </a:extLst>
          </p:cNvPr>
          <p:cNvSpPr>
            <a:spLocks noGrp="1" noChangeArrowheads="1"/>
          </p:cNvSpPr>
          <p:nvPr>
            <p:ph type="title"/>
          </p:nvPr>
        </p:nvSpPr>
        <p:spPr/>
        <p:txBody>
          <a:bodyPr/>
          <a:lstStyle/>
          <a:p>
            <a:pPr>
              <a:defRPr/>
            </a:pPr>
            <a:r>
              <a:rPr lang="en-US" dirty="0">
                <a:latin typeface="+mn-lt"/>
                <a:ea typeface="+mj-ea"/>
              </a:rPr>
              <a:t>The facial Nerve</a:t>
            </a:r>
          </a:p>
        </p:txBody>
      </p:sp>
      <p:sp>
        <p:nvSpPr>
          <p:cNvPr id="57347" name="Rectangle 3">
            <a:extLst>
              <a:ext uri="{FF2B5EF4-FFF2-40B4-BE49-F238E27FC236}">
                <a16:creationId xmlns:a16="http://schemas.microsoft.com/office/drawing/2014/main" id="{9914D626-98E9-4C64-A6C2-812F4294366D}"/>
              </a:ext>
            </a:extLst>
          </p:cNvPr>
          <p:cNvSpPr>
            <a:spLocks noGrp="1" noChangeArrowheads="1"/>
          </p:cNvSpPr>
          <p:nvPr>
            <p:ph type="body" idx="1"/>
          </p:nvPr>
        </p:nvSpPr>
        <p:spPr/>
        <p:txBody>
          <a:bodyPr/>
          <a:lstStyle/>
          <a:p>
            <a:pPr marL="68580" indent="0">
              <a:lnSpc>
                <a:spcPct val="150000"/>
              </a:lnSpc>
              <a:buNone/>
              <a:defRPr/>
            </a:pPr>
            <a:r>
              <a:rPr lang="en-US" dirty="0">
                <a:ea typeface="+mn-ea"/>
              </a:rPr>
              <a:t>anomalies in course 	0.3%</a:t>
            </a:r>
          </a:p>
        </p:txBody>
      </p:sp>
    </p:spTree>
    <p:extLst>
      <p:ext uri="{BB962C8B-B14F-4D97-AF65-F5344CB8AC3E}">
        <p14:creationId xmlns:p14="http://schemas.microsoft.com/office/powerpoint/2010/main" val="634705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C1C7B4-E993-4020-8252-91B17E331DC9}"/>
              </a:ext>
            </a:extLst>
          </p:cNvPr>
          <p:cNvSpPr>
            <a:spLocks noGrp="1"/>
          </p:cNvSpPr>
          <p:nvPr>
            <p:ph type="dt" sz="half" idx="10"/>
          </p:nvPr>
        </p:nvSpPr>
        <p:spPr/>
        <p:txBody>
          <a:bodyPr/>
          <a:lstStyle/>
          <a:p>
            <a:endParaRPr lang="en-GB" altLang="en-US" dirty="0">
              <a:solidFill>
                <a:schemeClr val="bg2"/>
              </a:solidFill>
            </a:endParaRPr>
          </a:p>
        </p:txBody>
      </p:sp>
      <p:sp>
        <p:nvSpPr>
          <p:cNvPr id="29698" name="Rectangle 2">
            <a:extLst>
              <a:ext uri="{FF2B5EF4-FFF2-40B4-BE49-F238E27FC236}">
                <a16:creationId xmlns:a16="http://schemas.microsoft.com/office/drawing/2014/main" id="{E6FB89E3-8D33-49D8-9378-13678DDC6E43}"/>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Facial palsy assessment</a:t>
            </a:r>
          </a:p>
        </p:txBody>
      </p:sp>
      <p:sp>
        <p:nvSpPr>
          <p:cNvPr id="29699" name="Rectangle 3">
            <a:extLst>
              <a:ext uri="{FF2B5EF4-FFF2-40B4-BE49-F238E27FC236}">
                <a16:creationId xmlns:a16="http://schemas.microsoft.com/office/drawing/2014/main" id="{528CEBE8-E23F-43E7-AFB8-0EF3D7803527}"/>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dirty="0">
                <a:solidFill>
                  <a:srgbClr val="FFFFFF"/>
                </a:solidFill>
              </a:rPr>
              <a:t>House Brackmann grades I - VI</a:t>
            </a:r>
          </a:p>
          <a:p>
            <a:pPr eaLnBrk="0" hangingPunct="0">
              <a:buFont typeface="Monotype Sorts" pitchFamily="2" charset="2"/>
              <a:buNone/>
            </a:pPr>
            <a:r>
              <a:rPr lang="en-GB" altLang="en-US" dirty="0">
                <a:solidFill>
                  <a:srgbClr val="FFFFFF"/>
                </a:solidFill>
              </a:rPr>
              <a:t>(1985) </a:t>
            </a:r>
          </a:p>
        </p:txBody>
      </p:sp>
    </p:spTree>
    <p:extLst>
      <p:ext uri="{BB962C8B-B14F-4D97-AF65-F5344CB8AC3E}">
        <p14:creationId xmlns:p14="http://schemas.microsoft.com/office/powerpoint/2010/main" val="4149687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classification  </a:t>
            </a:r>
            <a:endParaRPr kumimoji="0" lang="en-GB" sz="3200" i="0" u="none" strike="noStrike" kern="1200" cap="none" spc="0" normalizeH="0" baseline="0" noProof="0" dirty="0">
              <a:ln>
                <a:noFill/>
              </a:ln>
              <a:effectLst/>
              <a:uLnTx/>
              <a:uFillTx/>
              <a:latin typeface="+mn-lt"/>
            </a:endParaRPr>
          </a:p>
        </p:txBody>
      </p:sp>
      <p:sp>
        <p:nvSpPr>
          <p:cNvPr id="2" name="TextBox 1">
            <a:extLst>
              <a:ext uri="{FF2B5EF4-FFF2-40B4-BE49-F238E27FC236}">
                <a16:creationId xmlns:a16="http://schemas.microsoft.com/office/drawing/2014/main" id="{E0464D05-1975-47E6-BB3D-AB378298782C}"/>
              </a:ext>
            </a:extLst>
          </p:cNvPr>
          <p:cNvSpPr txBox="1"/>
          <p:nvPr/>
        </p:nvSpPr>
        <p:spPr>
          <a:xfrm>
            <a:off x="2267744" y="6237312"/>
            <a:ext cx="6802953" cy="830997"/>
          </a:xfrm>
          <a:prstGeom prst="rect">
            <a:avLst/>
          </a:prstGeom>
          <a:noFill/>
        </p:spPr>
        <p:txBody>
          <a:bodyPr wrap="none" rtlCol="0">
            <a:spAutoFit/>
          </a:bodyPr>
          <a:lstStyle/>
          <a:p>
            <a:r>
              <a:rPr lang="en-GB" sz="1200" b="1" dirty="0">
                <a:latin typeface="+mn-lt"/>
              </a:rPr>
              <a:t>Association Among Facial Paralysis, Depression, and Quality of Life in Facial Plastic Surgery Patients</a:t>
            </a:r>
          </a:p>
          <a:p>
            <a:r>
              <a:rPr lang="en-GB" sz="1200" u="sng" dirty="0" err="1">
                <a:latin typeface="+mn-lt"/>
                <a:hlinkClick r:id="rId3">
                  <a:extLst>
                    <a:ext uri="{A12FA001-AC4F-418D-AE19-62706E023703}">
                      <ahyp:hlinkClr xmlns:ahyp="http://schemas.microsoft.com/office/drawing/2018/hyperlinkcolor" val="tx"/>
                    </a:ext>
                  </a:extLst>
                </a:hlinkClick>
              </a:rPr>
              <a:t>Nellis</a:t>
            </a:r>
            <a:r>
              <a:rPr lang="en-GB" sz="1200" u="sng" dirty="0" err="1">
                <a:latin typeface="+mn-lt"/>
              </a:rPr>
              <a:t>et</a:t>
            </a:r>
            <a:r>
              <a:rPr lang="en-GB" sz="1200" dirty="0">
                <a:latin typeface="+mn-lt"/>
              </a:rPr>
              <a:t> al. </a:t>
            </a:r>
            <a:r>
              <a:rPr lang="en-GB" sz="1200" i="1" dirty="0">
                <a:latin typeface="+mn-lt"/>
              </a:rPr>
              <a:t>JAMA Facial </a:t>
            </a:r>
            <a:r>
              <a:rPr lang="en-GB" sz="1200" i="1" dirty="0" err="1">
                <a:latin typeface="+mn-lt"/>
              </a:rPr>
              <a:t>Plast</a:t>
            </a:r>
            <a:r>
              <a:rPr lang="en-GB" sz="1200" i="1" dirty="0">
                <a:latin typeface="+mn-lt"/>
              </a:rPr>
              <a:t> Surg. </a:t>
            </a:r>
            <a:r>
              <a:rPr lang="en-GB" sz="1200" dirty="0">
                <a:latin typeface="+mn-lt"/>
              </a:rPr>
              <a:t>2017;19(3):190-196. doi:10.1001/jamafacial.2016.1462 </a:t>
            </a:r>
          </a:p>
          <a:p>
            <a:endParaRPr lang="en-GB" dirty="0"/>
          </a:p>
        </p:txBody>
      </p:sp>
      <p:graphicFrame>
        <p:nvGraphicFramePr>
          <p:cNvPr id="6" name="Table 5">
            <a:extLst>
              <a:ext uri="{FF2B5EF4-FFF2-40B4-BE49-F238E27FC236}">
                <a16:creationId xmlns:a16="http://schemas.microsoft.com/office/drawing/2014/main" id="{87D1FCD4-A3D0-44A1-A070-76B2430EBF31}"/>
              </a:ext>
            </a:extLst>
          </p:cNvPr>
          <p:cNvGraphicFramePr>
            <a:graphicFrameLocks noGrp="1"/>
          </p:cNvGraphicFramePr>
          <p:nvPr/>
        </p:nvGraphicFramePr>
        <p:xfrm>
          <a:off x="395536" y="1412776"/>
          <a:ext cx="8496944" cy="5426195"/>
        </p:xfrm>
        <a:graphic>
          <a:graphicData uri="http://schemas.openxmlformats.org/drawingml/2006/table">
            <a:tbl>
              <a:tblPr>
                <a:tableStyleId>{5C22544A-7EE6-4342-B048-85BDC9FD1C3A}</a:tableStyleId>
              </a:tblPr>
              <a:tblGrid>
                <a:gridCol w="596277">
                  <a:extLst>
                    <a:ext uri="{9D8B030D-6E8A-4147-A177-3AD203B41FA5}">
                      <a16:colId xmlns:a16="http://schemas.microsoft.com/office/drawing/2014/main" val="2706691992"/>
                    </a:ext>
                  </a:extLst>
                </a:gridCol>
                <a:gridCol w="1118019">
                  <a:extLst>
                    <a:ext uri="{9D8B030D-6E8A-4147-A177-3AD203B41FA5}">
                      <a16:colId xmlns:a16="http://schemas.microsoft.com/office/drawing/2014/main" val="3619273897"/>
                    </a:ext>
                  </a:extLst>
                </a:gridCol>
                <a:gridCol w="6782648">
                  <a:extLst>
                    <a:ext uri="{9D8B030D-6E8A-4147-A177-3AD203B41FA5}">
                      <a16:colId xmlns:a16="http://schemas.microsoft.com/office/drawing/2014/main" val="4063225413"/>
                    </a:ext>
                  </a:extLst>
                </a:gridCol>
              </a:tblGrid>
              <a:tr h="139148">
                <a:tc>
                  <a:txBody>
                    <a:bodyPr/>
                    <a:lstStyle/>
                    <a:p>
                      <a:pPr algn="just">
                        <a:lnSpc>
                          <a:spcPct val="200000"/>
                        </a:lnSpc>
                        <a:spcAft>
                          <a:spcPts val="0"/>
                        </a:spcAft>
                      </a:pPr>
                      <a:r>
                        <a:rPr lang="en-GB" sz="1200">
                          <a:effectLst/>
                        </a:rPr>
                        <a:t>Grade</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tc>
                  <a:txBody>
                    <a:bodyPr/>
                    <a:lstStyle/>
                    <a:p>
                      <a:pPr algn="just">
                        <a:lnSpc>
                          <a:spcPct val="200000"/>
                        </a:lnSpc>
                        <a:spcAft>
                          <a:spcPts val="0"/>
                        </a:spcAft>
                      </a:pPr>
                      <a:r>
                        <a:rPr lang="en-GB" sz="1200" dirty="0">
                          <a:effectLst/>
                        </a:rPr>
                        <a:t>Description</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tc>
                  <a:txBody>
                    <a:bodyPr/>
                    <a:lstStyle/>
                    <a:p>
                      <a:pPr algn="just">
                        <a:lnSpc>
                          <a:spcPct val="200000"/>
                        </a:lnSpc>
                        <a:spcAft>
                          <a:spcPts val="0"/>
                        </a:spcAft>
                      </a:pPr>
                      <a:r>
                        <a:rPr lang="en-GB" sz="1200" dirty="0">
                          <a:effectLst/>
                        </a:rPr>
                        <a:t>Characteristics</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extLst>
                  <a:ext uri="{0D108BD9-81ED-4DB2-BD59-A6C34878D82A}">
                    <a16:rowId xmlns:a16="http://schemas.microsoft.com/office/drawing/2014/main" val="4093932684"/>
                  </a:ext>
                </a:extLst>
              </a:tr>
              <a:tr h="139148">
                <a:tc>
                  <a:txBody>
                    <a:bodyPr/>
                    <a:lstStyle/>
                    <a:p>
                      <a:pPr algn="just">
                        <a:lnSpc>
                          <a:spcPct val="200000"/>
                        </a:lnSpc>
                        <a:spcAft>
                          <a:spcPts val="0"/>
                        </a:spcAft>
                      </a:pPr>
                      <a:r>
                        <a:rPr lang="en-GB" sz="1200">
                          <a:effectLst/>
                        </a:rPr>
                        <a:t>I</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bg2">
                        <a:lumMod val="20000"/>
                        <a:lumOff val="80000"/>
                      </a:schemeClr>
                    </a:solidFill>
                  </a:tcPr>
                </a:tc>
                <a:tc>
                  <a:txBody>
                    <a:bodyPr/>
                    <a:lstStyle/>
                    <a:p>
                      <a:pPr algn="just">
                        <a:lnSpc>
                          <a:spcPct val="200000"/>
                        </a:lnSpc>
                        <a:spcAft>
                          <a:spcPts val="0"/>
                        </a:spcAft>
                      </a:pPr>
                      <a:r>
                        <a:rPr lang="en-GB" sz="1200" dirty="0">
                          <a:effectLst/>
                        </a:rPr>
                        <a:t>Normal</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bg2">
                        <a:lumMod val="20000"/>
                        <a:lumOff val="80000"/>
                      </a:schemeClr>
                    </a:solidFill>
                  </a:tcPr>
                </a:tc>
                <a:tc>
                  <a:txBody>
                    <a:bodyPr/>
                    <a:lstStyle/>
                    <a:p>
                      <a:pPr algn="just">
                        <a:lnSpc>
                          <a:spcPct val="200000"/>
                        </a:lnSpc>
                        <a:spcAft>
                          <a:spcPts val="0"/>
                        </a:spcAft>
                      </a:pPr>
                      <a:r>
                        <a:rPr lang="en-GB" sz="1200" dirty="0">
                          <a:effectLst/>
                        </a:rPr>
                        <a:t>Normal function in all areas</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bg2">
                        <a:lumMod val="20000"/>
                        <a:lumOff val="80000"/>
                      </a:schemeClr>
                    </a:solidFill>
                  </a:tcPr>
                </a:tc>
                <a:extLst>
                  <a:ext uri="{0D108BD9-81ED-4DB2-BD59-A6C34878D82A}">
                    <a16:rowId xmlns:a16="http://schemas.microsoft.com/office/drawing/2014/main" val="1413757696"/>
                  </a:ext>
                </a:extLst>
              </a:tr>
              <a:tr h="1235007">
                <a:tc>
                  <a:txBody>
                    <a:bodyPr/>
                    <a:lstStyle/>
                    <a:p>
                      <a:pPr algn="just">
                        <a:lnSpc>
                          <a:spcPct val="200000"/>
                        </a:lnSpc>
                        <a:spcAft>
                          <a:spcPts val="0"/>
                        </a:spcAft>
                      </a:pPr>
                      <a:r>
                        <a:rPr lang="en-GB" sz="1200">
                          <a:effectLst/>
                        </a:rPr>
                        <a:t>II</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tc>
                  <a:txBody>
                    <a:bodyPr/>
                    <a:lstStyle/>
                    <a:p>
                      <a:pPr algn="just">
                        <a:lnSpc>
                          <a:spcPct val="200000"/>
                        </a:lnSpc>
                        <a:spcAft>
                          <a:spcPts val="0"/>
                        </a:spcAft>
                      </a:pPr>
                      <a:r>
                        <a:rPr lang="en-GB" sz="1200" dirty="0">
                          <a:effectLst/>
                        </a:rPr>
                        <a:t>Mild dysfunction</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tc>
                  <a:txBody>
                    <a:bodyPr/>
                    <a:lstStyle/>
                    <a:p>
                      <a:pPr algn="just">
                        <a:lnSpc>
                          <a:spcPct val="200000"/>
                        </a:lnSpc>
                        <a:spcAft>
                          <a:spcPts val="0"/>
                        </a:spcAft>
                      </a:pPr>
                      <a:r>
                        <a:rPr lang="en-GB" sz="1200" dirty="0">
                          <a:effectLst/>
                        </a:rPr>
                        <a:t>Gross: slight weakness noticeable on close inspection; may have very slight synkinesis, </a:t>
                      </a:r>
                    </a:p>
                    <a:p>
                      <a:pPr algn="just">
                        <a:lnSpc>
                          <a:spcPct val="200000"/>
                        </a:lnSpc>
                        <a:spcAft>
                          <a:spcPts val="0"/>
                        </a:spcAft>
                      </a:pPr>
                      <a:r>
                        <a:rPr lang="en-GB" sz="1200" dirty="0">
                          <a:effectLst/>
                        </a:rPr>
                        <a:t>At rest: normal symmetry and tone             Motion Forehead: moderate to good function Eye: complete closure with minimum effort Mouth: slight asymmetry</a:t>
                      </a:r>
                    </a:p>
                  </a:txBody>
                  <a:tcPr marL="30231" marR="30231" marT="0" marB="0">
                    <a:solidFill>
                      <a:schemeClr val="tx1"/>
                    </a:solidFill>
                  </a:tcPr>
                </a:tc>
                <a:extLst>
                  <a:ext uri="{0D108BD9-81ED-4DB2-BD59-A6C34878D82A}">
                    <a16:rowId xmlns:a16="http://schemas.microsoft.com/office/drawing/2014/main" val="198468779"/>
                  </a:ext>
                </a:extLst>
              </a:tr>
              <a:tr h="1235007">
                <a:tc>
                  <a:txBody>
                    <a:bodyPr/>
                    <a:lstStyle/>
                    <a:p>
                      <a:pPr algn="just">
                        <a:lnSpc>
                          <a:spcPct val="200000"/>
                        </a:lnSpc>
                        <a:spcAft>
                          <a:spcPts val="0"/>
                        </a:spcAft>
                      </a:pPr>
                      <a:r>
                        <a:rPr lang="en-GB" sz="1200">
                          <a:effectLst/>
                        </a:rPr>
                        <a:t>III</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bg2">
                        <a:lumMod val="20000"/>
                        <a:lumOff val="80000"/>
                      </a:schemeClr>
                    </a:solidFill>
                  </a:tcPr>
                </a:tc>
                <a:tc>
                  <a:txBody>
                    <a:bodyPr/>
                    <a:lstStyle/>
                    <a:p>
                      <a:pPr algn="just">
                        <a:lnSpc>
                          <a:spcPct val="200000"/>
                        </a:lnSpc>
                        <a:spcAft>
                          <a:spcPts val="0"/>
                        </a:spcAft>
                      </a:pPr>
                      <a:r>
                        <a:rPr lang="en-GB" sz="1200">
                          <a:effectLst/>
                        </a:rPr>
                        <a:t>Moderate dysfunction</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bg2">
                        <a:lumMod val="20000"/>
                        <a:lumOff val="80000"/>
                      </a:schemeClr>
                    </a:solidFill>
                  </a:tcPr>
                </a:tc>
                <a:tc>
                  <a:txBody>
                    <a:bodyPr/>
                    <a:lstStyle/>
                    <a:p>
                      <a:pPr algn="just">
                        <a:lnSpc>
                          <a:spcPct val="200000"/>
                        </a:lnSpc>
                        <a:spcAft>
                          <a:spcPts val="0"/>
                        </a:spcAft>
                      </a:pPr>
                      <a:r>
                        <a:rPr lang="en-GB" sz="1200" dirty="0">
                          <a:effectLst/>
                        </a:rPr>
                        <a:t>Gross: obvious but not disfiguring difference between two sides; noticeable but not severe synkinesis, contracture, and / or hemifacial spasm              At rest: normal symmetry and tone</a:t>
                      </a:r>
                    </a:p>
                    <a:p>
                      <a:pPr algn="just">
                        <a:lnSpc>
                          <a:spcPct val="200000"/>
                        </a:lnSpc>
                        <a:spcAft>
                          <a:spcPts val="0"/>
                        </a:spcAft>
                      </a:pPr>
                      <a:r>
                        <a:rPr lang="en-GB" sz="1200" dirty="0">
                          <a:effectLst/>
                        </a:rPr>
                        <a:t>Motion Forehead: slight to moderate movement        Eye: complete closure with effort    </a:t>
                      </a:r>
                    </a:p>
                    <a:p>
                      <a:pPr algn="just">
                        <a:lnSpc>
                          <a:spcPct val="200000"/>
                        </a:lnSpc>
                        <a:spcAft>
                          <a:spcPts val="0"/>
                        </a:spcAft>
                      </a:pPr>
                      <a:r>
                        <a:rPr lang="en-GB" sz="1200" dirty="0">
                          <a:effectLst/>
                        </a:rPr>
                        <a:t>Mouth: slight weakness with maximum effort</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bg2">
                        <a:lumMod val="20000"/>
                        <a:lumOff val="80000"/>
                      </a:schemeClr>
                    </a:solidFill>
                  </a:tcPr>
                </a:tc>
                <a:extLst>
                  <a:ext uri="{0D108BD9-81ED-4DB2-BD59-A6C34878D82A}">
                    <a16:rowId xmlns:a16="http://schemas.microsoft.com/office/drawing/2014/main" val="903599955"/>
                  </a:ext>
                </a:extLst>
              </a:tr>
              <a:tr h="950504">
                <a:tc>
                  <a:txBody>
                    <a:bodyPr/>
                    <a:lstStyle/>
                    <a:p>
                      <a:pPr algn="just">
                        <a:lnSpc>
                          <a:spcPct val="200000"/>
                        </a:lnSpc>
                        <a:spcAft>
                          <a:spcPts val="0"/>
                        </a:spcAft>
                      </a:pPr>
                      <a:r>
                        <a:rPr lang="en-GB" sz="1200">
                          <a:effectLst/>
                        </a:rPr>
                        <a:t>IV</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tc>
                  <a:txBody>
                    <a:bodyPr/>
                    <a:lstStyle/>
                    <a:p>
                      <a:pPr algn="just">
                        <a:lnSpc>
                          <a:spcPct val="200000"/>
                        </a:lnSpc>
                        <a:spcAft>
                          <a:spcPts val="0"/>
                        </a:spcAft>
                      </a:pPr>
                      <a:r>
                        <a:rPr lang="en-GB" sz="1200">
                          <a:effectLst/>
                        </a:rPr>
                        <a:t>Moderately severe dysfunction</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tc>
                  <a:txBody>
                    <a:bodyPr/>
                    <a:lstStyle/>
                    <a:p>
                      <a:pPr algn="just">
                        <a:lnSpc>
                          <a:spcPct val="200000"/>
                        </a:lnSpc>
                        <a:spcAft>
                          <a:spcPts val="0"/>
                        </a:spcAft>
                      </a:pPr>
                      <a:r>
                        <a:rPr lang="en-GB" sz="1200" dirty="0">
                          <a:effectLst/>
                        </a:rPr>
                        <a:t>Gross: obvious weakness and / or disfiguring asymmetry </a:t>
                      </a:r>
                    </a:p>
                    <a:p>
                      <a:pPr algn="just">
                        <a:lnSpc>
                          <a:spcPct val="200000"/>
                        </a:lnSpc>
                        <a:spcAft>
                          <a:spcPts val="0"/>
                        </a:spcAft>
                      </a:pPr>
                      <a:r>
                        <a:rPr lang="en-GB" sz="1200" dirty="0">
                          <a:effectLst/>
                        </a:rPr>
                        <a:t>At rest: normal symmetry and tone</a:t>
                      </a:r>
                    </a:p>
                    <a:p>
                      <a:pPr algn="just">
                        <a:lnSpc>
                          <a:spcPct val="200000"/>
                        </a:lnSpc>
                        <a:spcAft>
                          <a:spcPts val="0"/>
                        </a:spcAft>
                      </a:pPr>
                      <a:r>
                        <a:rPr lang="en-GB" sz="1200" dirty="0">
                          <a:effectLst/>
                        </a:rPr>
                        <a:t>Motion Forehead: none        Eye: incomplete closure       Mouth: asymmetric with maximum effort</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extLst>
                  <a:ext uri="{0D108BD9-81ED-4DB2-BD59-A6C34878D82A}">
                    <a16:rowId xmlns:a16="http://schemas.microsoft.com/office/drawing/2014/main" val="456014469"/>
                  </a:ext>
                </a:extLst>
              </a:tr>
              <a:tr h="794253">
                <a:tc>
                  <a:txBody>
                    <a:bodyPr/>
                    <a:lstStyle/>
                    <a:p>
                      <a:pPr algn="just">
                        <a:lnSpc>
                          <a:spcPct val="200000"/>
                        </a:lnSpc>
                        <a:spcAft>
                          <a:spcPts val="0"/>
                        </a:spcAft>
                      </a:pPr>
                      <a:r>
                        <a:rPr lang="en-GB" sz="1200">
                          <a:effectLst/>
                        </a:rPr>
                        <a:t>V</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bg2">
                        <a:lumMod val="20000"/>
                        <a:lumOff val="80000"/>
                      </a:schemeClr>
                    </a:solidFill>
                  </a:tcPr>
                </a:tc>
                <a:tc>
                  <a:txBody>
                    <a:bodyPr/>
                    <a:lstStyle/>
                    <a:p>
                      <a:pPr algn="just">
                        <a:lnSpc>
                          <a:spcPct val="200000"/>
                        </a:lnSpc>
                        <a:spcAft>
                          <a:spcPts val="0"/>
                        </a:spcAft>
                      </a:pPr>
                      <a:r>
                        <a:rPr lang="en-GB" sz="1200" dirty="0">
                          <a:effectLst/>
                        </a:rPr>
                        <a:t>Severe dysfunction</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bg2">
                        <a:lumMod val="20000"/>
                        <a:lumOff val="80000"/>
                      </a:schemeClr>
                    </a:solidFill>
                  </a:tcPr>
                </a:tc>
                <a:tc>
                  <a:txBody>
                    <a:bodyPr/>
                    <a:lstStyle/>
                    <a:p>
                      <a:pPr algn="just">
                        <a:lnSpc>
                          <a:spcPct val="200000"/>
                        </a:lnSpc>
                        <a:spcAft>
                          <a:spcPts val="0"/>
                        </a:spcAft>
                      </a:pPr>
                      <a:r>
                        <a:rPr lang="en-GB" sz="1200" dirty="0">
                          <a:effectLst/>
                        </a:rPr>
                        <a:t>Gross: only barely perceptible motion</a:t>
                      </a:r>
                    </a:p>
                    <a:p>
                      <a:pPr algn="just">
                        <a:lnSpc>
                          <a:spcPct val="200000"/>
                        </a:lnSpc>
                        <a:spcAft>
                          <a:spcPts val="0"/>
                        </a:spcAft>
                      </a:pPr>
                      <a:r>
                        <a:rPr lang="en-GB" sz="1200" dirty="0">
                          <a:effectLst/>
                        </a:rPr>
                        <a:t>At rest: asymmetry Motion  Forehead: none Eye: incomplete closure Mouth: slight movement</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bg2">
                        <a:lumMod val="20000"/>
                        <a:lumOff val="80000"/>
                      </a:schemeClr>
                    </a:solidFill>
                  </a:tcPr>
                </a:tc>
                <a:extLst>
                  <a:ext uri="{0D108BD9-81ED-4DB2-BD59-A6C34878D82A}">
                    <a16:rowId xmlns:a16="http://schemas.microsoft.com/office/drawing/2014/main" val="3792483695"/>
                  </a:ext>
                </a:extLst>
              </a:tr>
              <a:tr h="290780">
                <a:tc>
                  <a:txBody>
                    <a:bodyPr/>
                    <a:lstStyle/>
                    <a:p>
                      <a:pPr algn="just">
                        <a:lnSpc>
                          <a:spcPct val="200000"/>
                        </a:lnSpc>
                        <a:spcAft>
                          <a:spcPts val="0"/>
                        </a:spcAft>
                      </a:pPr>
                      <a:r>
                        <a:rPr lang="fr-FR" sz="1200">
                          <a:effectLst/>
                        </a:rPr>
                        <a:t>VI</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tc>
                  <a:txBody>
                    <a:bodyPr/>
                    <a:lstStyle/>
                    <a:p>
                      <a:pPr algn="just">
                        <a:lnSpc>
                          <a:spcPct val="200000"/>
                        </a:lnSpc>
                        <a:spcAft>
                          <a:spcPts val="0"/>
                        </a:spcAft>
                      </a:pPr>
                      <a:r>
                        <a:rPr lang="fr-FR" sz="1200">
                          <a:effectLst/>
                        </a:rPr>
                        <a:t>Total paralysis</a:t>
                      </a:r>
                      <a:endParaRPr lang="en-GB" sz="120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tc>
                  <a:txBody>
                    <a:bodyPr/>
                    <a:lstStyle/>
                    <a:p>
                      <a:pPr algn="just">
                        <a:lnSpc>
                          <a:spcPct val="200000"/>
                        </a:lnSpc>
                        <a:spcAft>
                          <a:spcPts val="0"/>
                        </a:spcAft>
                      </a:pPr>
                      <a:r>
                        <a:rPr lang="en-GB" sz="1200" dirty="0">
                          <a:effectLst/>
                        </a:rPr>
                        <a:t>No movement</a:t>
                      </a:r>
                      <a:endParaRPr lang="en-GB" sz="1200" dirty="0">
                        <a:effectLst/>
                        <a:latin typeface="Times New Roman" panose="02020603050405020304" pitchFamily="18" charset="0"/>
                        <a:ea typeface="Times New Roman" panose="02020603050405020304" pitchFamily="18" charset="0"/>
                      </a:endParaRPr>
                    </a:p>
                  </a:txBody>
                  <a:tcPr marL="30231" marR="30231" marT="0" marB="0">
                    <a:solidFill>
                      <a:schemeClr val="tx1"/>
                    </a:solidFill>
                  </a:tcPr>
                </a:tc>
                <a:extLst>
                  <a:ext uri="{0D108BD9-81ED-4DB2-BD59-A6C34878D82A}">
                    <a16:rowId xmlns:a16="http://schemas.microsoft.com/office/drawing/2014/main" val="2931478014"/>
                  </a:ext>
                </a:extLst>
              </a:tr>
            </a:tbl>
          </a:graphicData>
        </a:graphic>
      </p:graphicFrame>
      <p:sp>
        <p:nvSpPr>
          <p:cNvPr id="5" name="TextBox 4">
            <a:extLst>
              <a:ext uri="{FF2B5EF4-FFF2-40B4-BE49-F238E27FC236}">
                <a16:creationId xmlns:a16="http://schemas.microsoft.com/office/drawing/2014/main" id="{97E38F93-74D3-4694-9368-AC30CAA2AC1C}"/>
              </a:ext>
            </a:extLst>
          </p:cNvPr>
          <p:cNvSpPr txBox="1"/>
          <p:nvPr/>
        </p:nvSpPr>
        <p:spPr>
          <a:xfrm>
            <a:off x="3347864" y="340931"/>
            <a:ext cx="6192688" cy="415498"/>
          </a:xfrm>
          <a:prstGeom prst="rect">
            <a:avLst/>
          </a:prstGeom>
          <a:noFill/>
        </p:spPr>
        <p:txBody>
          <a:bodyPr wrap="square" rtlCol="0">
            <a:spAutoFit/>
          </a:bodyPr>
          <a:lstStyle/>
          <a:p>
            <a:r>
              <a:rPr lang="en-GB" sz="1050" dirty="0">
                <a:latin typeface="+mn-lt"/>
              </a:rPr>
              <a:t>House, W. H. &amp; Brackmann, D. E. 1985, "Facial nerve grading system", Otolaryngology- Head and Neck Surgery, vol. 93, no. 2, pp. 146-147.</a:t>
            </a:r>
          </a:p>
        </p:txBody>
      </p:sp>
    </p:spTree>
    <p:extLst>
      <p:ext uri="{BB962C8B-B14F-4D97-AF65-F5344CB8AC3E}">
        <p14:creationId xmlns:p14="http://schemas.microsoft.com/office/powerpoint/2010/main" val="2958316453"/>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183986" y="1728192"/>
            <a:ext cx="8502814" cy="5517232"/>
          </a:xfrm>
        </p:spPr>
        <p:txBody>
          <a:bodyPr>
            <a:normAutofit/>
          </a:bodyPr>
          <a:lstStyle/>
          <a:p>
            <a:pPr marL="0" indent="0">
              <a:buNone/>
            </a:pPr>
            <a:r>
              <a:rPr lang="en-GB" altLang="en-US" sz="1600" dirty="0"/>
              <a:t>When a peripheral nerve is divided (neurotmesis) Wallerian degeneration takes place distal to the site of injury and the proximal nerve undergoes degeneration at least to the nearest node of Ranvier, although greater degeneration can happen with more significant injury</a:t>
            </a:r>
          </a:p>
          <a:p>
            <a:pPr marL="0" indent="0">
              <a:buNone/>
            </a:pPr>
            <a:endParaRPr lang="en-GB" altLang="en-US" sz="1600" dirty="0"/>
          </a:p>
          <a:p>
            <a:pPr marL="0" indent="0">
              <a:buNone/>
            </a:pPr>
            <a:r>
              <a:rPr lang="en-GB" altLang="en-US" sz="1600" dirty="0"/>
              <a:t>The proximal end of the severed nerve swells and there is proliferation of </a:t>
            </a:r>
            <a:r>
              <a:rPr lang="en-GB" altLang="en-US" sz="1600" dirty="0" err="1"/>
              <a:t>schwann</a:t>
            </a:r>
            <a:r>
              <a:rPr lang="en-GB" altLang="en-US" sz="1600" dirty="0"/>
              <a:t> cells and fibroblasts</a:t>
            </a:r>
          </a:p>
          <a:p>
            <a:pPr marL="0" indent="0">
              <a:buNone/>
            </a:pPr>
            <a:endParaRPr lang="en-GB" altLang="en-US" sz="1600" dirty="0"/>
          </a:p>
          <a:p>
            <a:pPr marL="0" indent="0">
              <a:buNone/>
            </a:pPr>
            <a:r>
              <a:rPr lang="en-GB" altLang="en-US" sz="1600" dirty="0"/>
              <a:t> The distal segment of the nerve loses its connection with the cell body and cannot maintain its structural and functional integrity</a:t>
            </a:r>
          </a:p>
          <a:p>
            <a:pPr marL="0" indent="0">
              <a:buNone/>
            </a:pPr>
            <a:endParaRPr lang="en-GB" altLang="en-US" sz="1600" dirty="0"/>
          </a:p>
          <a:p>
            <a:pPr marL="0" indent="0">
              <a:buNone/>
            </a:pPr>
            <a:r>
              <a:rPr lang="en-GB" altLang="en-US" sz="1600" dirty="0"/>
              <a:t>Initially, the axon swells and myelin disintegrates into droplets, being phagocytised by </a:t>
            </a:r>
            <a:r>
              <a:rPr lang="en-GB" altLang="en-US" sz="1600" dirty="0" err="1"/>
              <a:t>schwann</a:t>
            </a:r>
            <a:r>
              <a:rPr lang="en-GB" altLang="en-US" sz="1600" dirty="0"/>
              <a:t> cells and macrophages</a:t>
            </a:r>
          </a:p>
          <a:p>
            <a:pPr marL="0" indent="0">
              <a:buNone/>
            </a:pPr>
            <a:endParaRPr lang="en-GB" altLang="en-US" sz="1600" dirty="0"/>
          </a:p>
          <a:p>
            <a:pPr marL="0" indent="0">
              <a:buNone/>
            </a:pPr>
            <a:r>
              <a:rPr lang="en-GB" altLang="en-US" sz="1600" dirty="0"/>
              <a:t>Wallerian degeneration is characterised initially by a granular disintegration of axoplasmic microtubules and neurofilaments, due to proteolysis. The collagen content of the distal segment is increased at the basement membrane of </a:t>
            </a:r>
            <a:r>
              <a:rPr lang="en-GB" altLang="en-US" sz="1600" dirty="0" err="1"/>
              <a:t>schwann</a:t>
            </a:r>
            <a:r>
              <a:rPr lang="en-GB" altLang="en-US" sz="1600" dirty="0"/>
              <a:t> cells. With collagen deposition in, and shrinkage of, the endoneurial tubes, their size becomes considerably reduced</a:t>
            </a: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degeneration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4236550684"/>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183986" y="1728192"/>
            <a:ext cx="8502814" cy="5517232"/>
          </a:xfrm>
        </p:spPr>
        <p:txBody>
          <a:bodyPr>
            <a:normAutofit/>
          </a:bodyPr>
          <a:lstStyle/>
          <a:p>
            <a:pPr marL="0" indent="0">
              <a:buNone/>
            </a:pPr>
            <a:r>
              <a:rPr lang="en-GB" altLang="en-US" sz="1600" dirty="0"/>
              <a:t>Axons that do establish peripheral connections will mature and enlarge, perhaps as a result of trophic substances from these targets. Thus the number of axons distal to a nerve repair may not vary proportionally with functional success of that repair, and indeed may indicate the opposite situation, with multiple branching due to scar tissue. Neurones are destined to be either myelinated or unmyelinated. If originally myelinated, axons will develop myelin, and similarly unmyelinated fibres will remain as such, even when regenerating into a graft which was originally myelinated</a:t>
            </a:r>
          </a:p>
          <a:p>
            <a:pPr marL="0" indent="0">
              <a:buNone/>
            </a:pPr>
            <a:endParaRPr lang="en-GB" altLang="en-US" sz="1600" dirty="0"/>
          </a:p>
          <a:p>
            <a:pPr marL="0" indent="0">
              <a:buNone/>
            </a:pPr>
            <a:r>
              <a:rPr lang="en-GB" altLang="en-US" sz="1600" dirty="0"/>
              <a:t>Rates of growth vary after repair of neurotmeses. In the rat, a nerve will regenerate at approximately 3 mm per day (Forman, Wood, &amp; </a:t>
            </a:r>
            <a:r>
              <a:rPr lang="en-GB" altLang="en-US" sz="1600" dirty="0" err="1"/>
              <a:t>Desilva</a:t>
            </a:r>
            <a:r>
              <a:rPr lang="en-GB" altLang="en-US" sz="1600" dirty="0"/>
              <a:t> 1979). In the human, repair occurs at approximately 1 - 2 mm per day (Seddon 1972)</a:t>
            </a: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degeneration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633973957"/>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a:bodyPr>
          <a:lstStyle/>
          <a:p>
            <a:pPr marL="0" indent="0" eaLnBrk="1" hangingPunct="1">
              <a:buNone/>
            </a:pPr>
            <a:r>
              <a:rPr lang="en-GB" altLang="en-US" dirty="0"/>
              <a:t>make us better at the management of facial nerve paralysis</a:t>
            </a:r>
          </a:p>
          <a:p>
            <a:pPr marL="0" indent="0" eaLnBrk="1" hangingPunct="1">
              <a:buNone/>
            </a:pPr>
            <a:endParaRPr lang="en-GB" altLang="en-US" dirty="0"/>
          </a:p>
          <a:p>
            <a:pPr marL="0" indent="0" eaLnBrk="1" hangingPunct="1">
              <a:buNone/>
            </a:pPr>
            <a:r>
              <a:rPr lang="en-GB" altLang="en-US" dirty="0"/>
              <a:t>give us the best chance to pass the intercollegiate exam </a:t>
            </a:r>
          </a:p>
          <a:p>
            <a:pPr marL="0" indent="0" eaLnBrk="1" hangingPunct="1">
              <a:buNone/>
            </a:pP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aims</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2285427787"/>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183986" y="1728192"/>
            <a:ext cx="8502814" cy="5517232"/>
          </a:xfrm>
        </p:spPr>
        <p:txBody>
          <a:bodyPr>
            <a:normAutofit/>
          </a:bodyPr>
          <a:lstStyle/>
          <a:p>
            <a:pPr marL="0" indent="0">
              <a:buNone/>
            </a:pPr>
            <a:r>
              <a:rPr lang="en-GB" altLang="en-US" sz="1600" dirty="0"/>
              <a:t>Axons that do establish peripheral connections will mature and enlarge, perhaps as a result of trophic substances from these targets. Thus the number of axons distal to a nerve repair may not vary proportionally with functional success of that repair, and indeed may indicate the opposite situation, with multiple branching due to scar tissue. Neurones are destined to be either myelinated or unmyelinated. If originally myelinated, axons will develop myelin, and similarly unmyelinated fibres will remain as such, even when regenerating into a graft which was originally myelinated</a:t>
            </a:r>
          </a:p>
          <a:p>
            <a:pPr marL="0" indent="0">
              <a:buNone/>
            </a:pPr>
            <a:endParaRPr lang="en-GB" altLang="en-US" sz="1600" dirty="0"/>
          </a:p>
          <a:p>
            <a:pPr marL="0" indent="0">
              <a:buNone/>
            </a:pPr>
            <a:r>
              <a:rPr lang="en-GB" altLang="en-US" sz="1600" dirty="0"/>
              <a:t>Rates of growth vary after repair of neurotmeses. In the human, repair occurs at approximately 1 - 2 mm per day (Seddon 1972)</a:t>
            </a: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degeneration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1653119484"/>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a peripheral nerve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2088352846"/>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353DC7D-8D34-473F-A229-E8A75C599877}"/>
              </a:ext>
            </a:extLst>
          </p:cNvPr>
          <p:cNvSpPr>
            <a:spLocks noGrp="1"/>
          </p:cNvSpPr>
          <p:nvPr>
            <p:ph type="dt" sz="half" idx="10"/>
          </p:nvPr>
        </p:nvSpPr>
        <p:spPr/>
        <p:txBody>
          <a:bodyPr/>
          <a:lstStyle/>
          <a:p>
            <a:endParaRPr lang="en-GB" altLang="en-US" dirty="0">
              <a:solidFill>
                <a:schemeClr val="bg2"/>
              </a:solidFill>
            </a:endParaRPr>
          </a:p>
        </p:txBody>
      </p:sp>
      <p:sp>
        <p:nvSpPr>
          <p:cNvPr id="31746" name="Rectangle 2">
            <a:extLst>
              <a:ext uri="{FF2B5EF4-FFF2-40B4-BE49-F238E27FC236}">
                <a16:creationId xmlns:a16="http://schemas.microsoft.com/office/drawing/2014/main" id="{3938BF8E-D3B2-4E14-B99E-9E17D1932E4E}"/>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Classification of nerve injury</a:t>
            </a:r>
          </a:p>
        </p:txBody>
      </p:sp>
      <p:sp>
        <p:nvSpPr>
          <p:cNvPr id="31747" name="Rectangle 3">
            <a:extLst>
              <a:ext uri="{FF2B5EF4-FFF2-40B4-BE49-F238E27FC236}">
                <a16:creationId xmlns:a16="http://schemas.microsoft.com/office/drawing/2014/main" id="{4C7506CD-2401-4FC7-994E-8A638F4423C4}"/>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dirty="0">
                <a:solidFill>
                  <a:srgbClr val="FFFFFF"/>
                </a:solidFill>
              </a:rPr>
              <a:t>Sneddon		(1943)</a:t>
            </a:r>
          </a:p>
          <a:p>
            <a:pPr eaLnBrk="0" hangingPunct="0">
              <a:buFont typeface="Monotype Sorts" pitchFamily="2" charset="2"/>
              <a:buNone/>
            </a:pPr>
            <a:endParaRPr lang="en-GB" altLang="en-US" dirty="0">
              <a:solidFill>
                <a:srgbClr val="FFFFFF"/>
              </a:solidFill>
            </a:endParaRPr>
          </a:p>
          <a:p>
            <a:pPr eaLnBrk="0" hangingPunct="0">
              <a:buFont typeface="Monotype Sorts" pitchFamily="2" charset="2"/>
              <a:buNone/>
            </a:pPr>
            <a:r>
              <a:rPr lang="en-GB" altLang="en-US" dirty="0">
                <a:solidFill>
                  <a:srgbClr val="FFFFFF"/>
                </a:solidFill>
              </a:rPr>
              <a:t>Neurapraxia</a:t>
            </a:r>
          </a:p>
          <a:p>
            <a:pPr eaLnBrk="0" hangingPunct="0">
              <a:buFont typeface="Monotype Sorts" pitchFamily="2" charset="2"/>
              <a:buNone/>
            </a:pPr>
            <a:r>
              <a:rPr lang="en-GB" altLang="en-US" dirty="0">
                <a:solidFill>
                  <a:srgbClr val="FFFFFF"/>
                </a:solidFill>
              </a:rPr>
              <a:t>Axonotmesis</a:t>
            </a:r>
          </a:p>
          <a:p>
            <a:pPr eaLnBrk="0" hangingPunct="0">
              <a:buFont typeface="Monotype Sorts" pitchFamily="2" charset="2"/>
              <a:buNone/>
            </a:pPr>
            <a:r>
              <a:rPr lang="en-GB" altLang="en-US" dirty="0">
                <a:solidFill>
                  <a:srgbClr val="FFFFFF"/>
                </a:solidFill>
              </a:rPr>
              <a:t>Neurotmesis</a:t>
            </a:r>
          </a:p>
        </p:txBody>
      </p:sp>
    </p:spTree>
    <p:extLst>
      <p:ext uri="{BB962C8B-B14F-4D97-AF65-F5344CB8AC3E}">
        <p14:creationId xmlns:p14="http://schemas.microsoft.com/office/powerpoint/2010/main" val="1650154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613183-3ADB-4C22-866F-6F21AFB6D6BE}"/>
              </a:ext>
            </a:extLst>
          </p:cNvPr>
          <p:cNvSpPr>
            <a:spLocks noGrp="1"/>
          </p:cNvSpPr>
          <p:nvPr>
            <p:ph type="dt" sz="half" idx="10"/>
          </p:nvPr>
        </p:nvSpPr>
        <p:spPr/>
        <p:txBody>
          <a:bodyPr/>
          <a:lstStyle/>
          <a:p>
            <a:endParaRPr lang="en-GB" altLang="en-US" dirty="0">
              <a:solidFill>
                <a:schemeClr val="bg2"/>
              </a:solidFill>
            </a:endParaRPr>
          </a:p>
        </p:txBody>
      </p:sp>
      <p:sp>
        <p:nvSpPr>
          <p:cNvPr id="33794" name="Rectangle 2">
            <a:extLst>
              <a:ext uri="{FF2B5EF4-FFF2-40B4-BE49-F238E27FC236}">
                <a16:creationId xmlns:a16="http://schemas.microsoft.com/office/drawing/2014/main" id="{E9A6CEF0-C885-47DC-B1DC-86BAD5808304}"/>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Classification of nerve injury</a:t>
            </a:r>
          </a:p>
        </p:txBody>
      </p:sp>
      <p:sp>
        <p:nvSpPr>
          <p:cNvPr id="33795" name="Rectangle 3">
            <a:extLst>
              <a:ext uri="{FF2B5EF4-FFF2-40B4-BE49-F238E27FC236}">
                <a16:creationId xmlns:a16="http://schemas.microsoft.com/office/drawing/2014/main" id="{AFCD6148-3772-481C-A740-721076A8EE9E}"/>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dirty="0">
                <a:solidFill>
                  <a:srgbClr val="FFFFFF"/>
                </a:solidFill>
              </a:rPr>
              <a:t>Sunderland (1978)</a:t>
            </a:r>
          </a:p>
          <a:p>
            <a:pPr eaLnBrk="0" hangingPunct="0">
              <a:buFont typeface="Monotype Sorts" pitchFamily="2" charset="2"/>
              <a:buNone/>
            </a:pPr>
            <a:endParaRPr lang="en-GB" altLang="en-US" dirty="0">
              <a:solidFill>
                <a:srgbClr val="FFFFFF"/>
              </a:solidFill>
            </a:endParaRPr>
          </a:p>
          <a:p>
            <a:pPr eaLnBrk="0" hangingPunct="0">
              <a:buFont typeface="Monotype Sorts" pitchFamily="2" charset="2"/>
              <a:buNone/>
            </a:pPr>
            <a:r>
              <a:rPr lang="en-GB" altLang="en-US" dirty="0">
                <a:solidFill>
                  <a:srgbClr val="FFFFFF"/>
                </a:solidFill>
              </a:rPr>
              <a:t>1°		physiological block</a:t>
            </a:r>
          </a:p>
          <a:p>
            <a:pPr eaLnBrk="0" hangingPunct="0">
              <a:buFont typeface="Monotype Sorts" pitchFamily="2" charset="2"/>
              <a:buNone/>
            </a:pPr>
            <a:r>
              <a:rPr lang="en-GB" altLang="en-US" dirty="0">
                <a:solidFill>
                  <a:srgbClr val="FFFFFF"/>
                </a:solidFill>
              </a:rPr>
              <a:t>2°	axon degenerates</a:t>
            </a:r>
          </a:p>
          <a:p>
            <a:pPr eaLnBrk="0" hangingPunct="0">
              <a:buFont typeface="Monotype Sorts" pitchFamily="2" charset="2"/>
              <a:buNone/>
            </a:pPr>
            <a:r>
              <a:rPr lang="en-GB" altLang="en-US" dirty="0">
                <a:solidFill>
                  <a:srgbClr val="FFFFFF"/>
                </a:solidFill>
              </a:rPr>
              <a:t>3°		endoneurium degenerates</a:t>
            </a:r>
          </a:p>
          <a:p>
            <a:pPr eaLnBrk="0" hangingPunct="0">
              <a:buFont typeface="Monotype Sorts" pitchFamily="2" charset="2"/>
              <a:buNone/>
            </a:pPr>
            <a:r>
              <a:rPr lang="en-GB" altLang="en-US" dirty="0">
                <a:solidFill>
                  <a:srgbClr val="FFFFFF"/>
                </a:solidFill>
              </a:rPr>
              <a:t>4°	perineurium degenerates</a:t>
            </a:r>
          </a:p>
          <a:p>
            <a:pPr eaLnBrk="0" hangingPunct="0">
              <a:buFont typeface="Monotype Sorts" pitchFamily="2" charset="2"/>
              <a:buNone/>
            </a:pPr>
            <a:r>
              <a:rPr lang="en-GB" altLang="en-US" dirty="0">
                <a:solidFill>
                  <a:srgbClr val="FFFFFF"/>
                </a:solidFill>
              </a:rPr>
              <a:t>5°		nerve transection</a:t>
            </a:r>
          </a:p>
        </p:txBody>
      </p:sp>
    </p:spTree>
    <p:extLst>
      <p:ext uri="{BB962C8B-B14F-4D97-AF65-F5344CB8AC3E}">
        <p14:creationId xmlns:p14="http://schemas.microsoft.com/office/powerpoint/2010/main" val="2329832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F9B1800F-5578-41C2-89FB-61F765F3A12E}"/>
              </a:ext>
            </a:extLst>
          </p:cNvPr>
          <p:cNvSpPr>
            <a:spLocks noGrp="1"/>
          </p:cNvSpPr>
          <p:nvPr>
            <p:ph type="dt" sz="half" idx="10"/>
          </p:nvPr>
        </p:nvSpPr>
        <p:spPr/>
        <p:txBody>
          <a:bodyPr/>
          <a:lstStyle/>
          <a:p>
            <a:endParaRPr lang="en-GB" altLang="en-US" dirty="0">
              <a:solidFill>
                <a:schemeClr val="bg2"/>
              </a:solidFill>
            </a:endParaRPr>
          </a:p>
        </p:txBody>
      </p:sp>
      <p:sp>
        <p:nvSpPr>
          <p:cNvPr id="51202" name="Rectangle 2">
            <a:extLst>
              <a:ext uri="{FF2B5EF4-FFF2-40B4-BE49-F238E27FC236}">
                <a16:creationId xmlns:a16="http://schemas.microsoft.com/office/drawing/2014/main" id="{E34F7F06-CEDD-436D-9DE6-F4473C20D7D3}"/>
              </a:ext>
            </a:extLst>
          </p:cNvPr>
          <p:cNvSpPr>
            <a:spLocks noGrp="1" noChangeArrowheads="1"/>
          </p:cNvSpPr>
          <p:nvPr>
            <p:ph type="title"/>
          </p:nvPr>
        </p:nvSpPr>
        <p:spPr/>
        <p:txBody>
          <a:bodyPr/>
          <a:lstStyle/>
          <a:p>
            <a:endParaRPr lang="en-US" altLang="en-US">
              <a:solidFill>
                <a:srgbClr val="FFFFFF"/>
              </a:solidFill>
              <a:latin typeface="Arial" panose="020B0604020202020204" pitchFamily="34" charset="0"/>
            </a:endParaRPr>
          </a:p>
        </p:txBody>
      </p:sp>
      <p:sp>
        <p:nvSpPr>
          <p:cNvPr id="51203" name="Rectangle 3">
            <a:extLst>
              <a:ext uri="{FF2B5EF4-FFF2-40B4-BE49-F238E27FC236}">
                <a16:creationId xmlns:a16="http://schemas.microsoft.com/office/drawing/2014/main" id="{4F084693-1B03-49FB-8675-34FA31505D2E}"/>
              </a:ext>
            </a:extLst>
          </p:cNvPr>
          <p:cNvSpPr>
            <a:spLocks noGrp="1" noChangeArrowheads="1"/>
          </p:cNvSpPr>
          <p:nvPr>
            <p:ph type="body" idx="1"/>
          </p:nvPr>
        </p:nvSpPr>
        <p:spPr/>
        <p:txBody>
          <a:bodyPr/>
          <a:lstStyle/>
          <a:p>
            <a:endParaRPr lang="en-US" altLang="en-US" dirty="0">
              <a:solidFill>
                <a:srgbClr val="FFFFFF"/>
              </a:solidFill>
              <a:latin typeface="Arial" panose="020B0604020202020204" pitchFamily="34" charset="0"/>
            </a:endParaRPr>
          </a:p>
        </p:txBody>
      </p:sp>
      <p:sp>
        <p:nvSpPr>
          <p:cNvPr id="2" name="Rectangle 1">
            <a:extLst>
              <a:ext uri="{FF2B5EF4-FFF2-40B4-BE49-F238E27FC236}">
                <a16:creationId xmlns:a16="http://schemas.microsoft.com/office/drawing/2014/main" id="{4E807341-08F1-4F4B-A69D-C76474AB2ADA}"/>
              </a:ext>
            </a:extLst>
          </p:cNvPr>
          <p:cNvSpPr/>
          <p:nvPr/>
        </p:nvSpPr>
        <p:spPr>
          <a:xfrm>
            <a:off x="6513252" y="6439004"/>
            <a:ext cx="2483372" cy="461665"/>
          </a:xfrm>
          <a:prstGeom prst="rect">
            <a:avLst/>
          </a:prstGeom>
        </p:spPr>
        <p:txBody>
          <a:bodyPr wrap="none">
            <a:spAutoFit/>
          </a:bodyPr>
          <a:lstStyle/>
          <a:p>
            <a:r>
              <a:rPr lang="en-GB" altLang="en-US" dirty="0">
                <a:solidFill>
                  <a:srgbClr val="FFFFFF"/>
                </a:solidFill>
                <a:latin typeface="+mn-lt"/>
              </a:rPr>
              <a:t>Sunderland (1978)</a:t>
            </a:r>
          </a:p>
        </p:txBody>
      </p:sp>
    </p:spTree>
    <p:extLst>
      <p:ext uri="{BB962C8B-B14F-4D97-AF65-F5344CB8AC3E}">
        <p14:creationId xmlns:p14="http://schemas.microsoft.com/office/powerpoint/2010/main" val="39821986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56E78F7-8D16-406E-A571-FAFA8A10957A}"/>
              </a:ext>
            </a:extLst>
          </p:cNvPr>
          <p:cNvSpPr>
            <a:spLocks noGrp="1"/>
          </p:cNvSpPr>
          <p:nvPr>
            <p:ph type="dt" sz="half" idx="10"/>
          </p:nvPr>
        </p:nvSpPr>
        <p:spPr/>
        <p:txBody>
          <a:bodyPr/>
          <a:lstStyle/>
          <a:p>
            <a:endParaRPr lang="en-GB" altLang="en-US" dirty="0">
              <a:solidFill>
                <a:schemeClr val="bg2"/>
              </a:solidFill>
            </a:endParaRPr>
          </a:p>
        </p:txBody>
      </p:sp>
      <p:sp>
        <p:nvSpPr>
          <p:cNvPr id="13314" name="Rectangle 2">
            <a:extLst>
              <a:ext uri="{FF2B5EF4-FFF2-40B4-BE49-F238E27FC236}">
                <a16:creationId xmlns:a16="http://schemas.microsoft.com/office/drawing/2014/main" id="{E15E95C7-9F4B-4851-A861-0A6106C5E183}"/>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3315" name="Rectangle 3">
            <a:extLst>
              <a:ext uri="{FF2B5EF4-FFF2-40B4-BE49-F238E27FC236}">
                <a16:creationId xmlns:a16="http://schemas.microsoft.com/office/drawing/2014/main" id="{48367CAA-6313-40BD-BBAE-DEBB4439C43A}"/>
              </a:ext>
            </a:extLst>
          </p:cNvPr>
          <p:cNvSpPr>
            <a:spLocks noGrp="1" noChangeArrowheads="1"/>
          </p:cNvSpPr>
          <p:nvPr>
            <p:ph type="body" idx="1"/>
          </p:nvPr>
        </p:nvSpPr>
        <p:spPr>
          <a:noFill/>
          <a:ln/>
        </p:spPr>
        <p:txBody>
          <a:bodyPr/>
          <a:lstStyle/>
          <a:p>
            <a:pPr algn="ctr" eaLnBrk="0" hangingPunct="0">
              <a:buFont typeface="Monotype Sorts" pitchFamily="2" charset="2"/>
              <a:buNone/>
            </a:pPr>
            <a:r>
              <a:rPr lang="en-GB" altLang="en-US" sz="2400" dirty="0">
                <a:solidFill>
                  <a:srgbClr val="FFFFFF"/>
                </a:solidFill>
              </a:rPr>
              <a:t>CP angle </a:t>
            </a:r>
          </a:p>
          <a:p>
            <a:pPr eaLnBrk="0" hangingPunct="0">
              <a:buFont typeface="Monotype Sorts" pitchFamily="2" charset="2"/>
              <a:buNone/>
            </a:pPr>
            <a:r>
              <a:rPr lang="en-GB" altLang="en-US" sz="2400" dirty="0">
                <a:solidFill>
                  <a:srgbClr val="FFFFFF"/>
                </a:solidFill>
              </a:rPr>
              <a:t>Vestibular schwannoma</a:t>
            </a:r>
          </a:p>
          <a:p>
            <a:pPr eaLnBrk="0" hangingPunct="0">
              <a:buFont typeface="Monotype Sorts" pitchFamily="2" charset="2"/>
              <a:buNone/>
            </a:pPr>
            <a:r>
              <a:rPr lang="en-GB" altLang="en-US" sz="2400" dirty="0">
                <a:solidFill>
                  <a:srgbClr val="FFFFFF"/>
                </a:solidFill>
              </a:rPr>
              <a:t>Meningioma </a:t>
            </a:r>
          </a:p>
          <a:p>
            <a:pPr eaLnBrk="0" hangingPunct="0">
              <a:buFont typeface="Monotype Sorts" pitchFamily="2" charset="2"/>
              <a:buNone/>
            </a:pPr>
            <a:r>
              <a:rPr lang="en-GB" altLang="en-US" sz="2400" dirty="0">
                <a:solidFill>
                  <a:srgbClr val="FFFFFF"/>
                </a:solidFill>
              </a:rPr>
              <a:t>Facial schwannoma</a:t>
            </a:r>
          </a:p>
          <a:p>
            <a:pPr eaLnBrk="0" hangingPunct="0">
              <a:buFont typeface="Monotype Sorts" pitchFamily="2" charset="2"/>
              <a:buNone/>
            </a:pPr>
            <a:r>
              <a:rPr lang="en-GB" altLang="en-US" sz="2400" dirty="0">
                <a:solidFill>
                  <a:srgbClr val="FFFFFF"/>
                </a:solidFill>
              </a:rPr>
              <a:t>Cholesteatoma</a:t>
            </a:r>
          </a:p>
          <a:p>
            <a:pPr eaLnBrk="0" hangingPunct="0">
              <a:buFont typeface="Monotype Sorts" pitchFamily="2" charset="2"/>
              <a:buNone/>
            </a:pPr>
            <a:r>
              <a:rPr lang="en-GB" altLang="en-US" sz="2400" dirty="0">
                <a:solidFill>
                  <a:srgbClr val="FFFFFF"/>
                </a:solidFill>
              </a:rPr>
              <a:t>Glomus jugulare</a:t>
            </a: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41012370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359E5B2-2E03-4633-B216-5393EBA228D9}"/>
              </a:ext>
            </a:extLst>
          </p:cNvPr>
          <p:cNvSpPr>
            <a:spLocks noGrp="1"/>
          </p:cNvSpPr>
          <p:nvPr>
            <p:ph type="dt" sz="half" idx="10"/>
          </p:nvPr>
        </p:nvSpPr>
        <p:spPr/>
        <p:txBody>
          <a:bodyPr/>
          <a:lstStyle/>
          <a:p>
            <a:endParaRPr lang="en-GB" altLang="en-US" dirty="0">
              <a:solidFill>
                <a:schemeClr val="bg2"/>
              </a:solidFill>
            </a:endParaRPr>
          </a:p>
        </p:txBody>
      </p:sp>
      <p:sp>
        <p:nvSpPr>
          <p:cNvPr id="15362" name="Rectangle 2">
            <a:extLst>
              <a:ext uri="{FF2B5EF4-FFF2-40B4-BE49-F238E27FC236}">
                <a16:creationId xmlns:a16="http://schemas.microsoft.com/office/drawing/2014/main" id="{C25E4C3A-3829-440A-8700-7D324C85F85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5363" name="Rectangle 3">
            <a:extLst>
              <a:ext uri="{FF2B5EF4-FFF2-40B4-BE49-F238E27FC236}">
                <a16:creationId xmlns:a16="http://schemas.microsoft.com/office/drawing/2014/main" id="{82142EB1-0ABA-43E4-8CBD-AF25CD1B0F9C}"/>
              </a:ext>
            </a:extLst>
          </p:cNvPr>
          <p:cNvSpPr>
            <a:spLocks noGrp="1" noChangeArrowheads="1"/>
          </p:cNvSpPr>
          <p:nvPr>
            <p:ph type="body" idx="1"/>
          </p:nvPr>
        </p:nvSpPr>
        <p:spPr>
          <a:noFill/>
          <a:ln/>
        </p:spPr>
        <p:txBody>
          <a:bodyPr/>
          <a:lstStyle/>
          <a:p>
            <a:pPr algn="ctr" eaLnBrk="0" hangingPunct="0">
              <a:buFont typeface="Monotype Sorts" pitchFamily="2" charset="2"/>
              <a:buNone/>
            </a:pPr>
            <a:r>
              <a:rPr lang="en-GB" altLang="en-US" sz="2400" dirty="0">
                <a:solidFill>
                  <a:srgbClr val="FFFFFF"/>
                </a:solidFill>
              </a:rPr>
              <a:t>Skull base</a:t>
            </a:r>
          </a:p>
          <a:p>
            <a:pPr eaLnBrk="0" hangingPunct="0">
              <a:buFont typeface="Monotype Sorts" pitchFamily="2" charset="2"/>
              <a:buNone/>
            </a:pPr>
            <a:r>
              <a:rPr lang="en-GB" altLang="en-US" sz="2400" dirty="0">
                <a:solidFill>
                  <a:srgbClr val="FFFFFF"/>
                </a:solidFill>
              </a:rPr>
              <a:t>Osteopetrosis</a:t>
            </a:r>
          </a:p>
          <a:p>
            <a:pPr eaLnBrk="0" hangingPunct="0">
              <a:buFont typeface="Monotype Sorts" pitchFamily="2" charset="2"/>
              <a:buNone/>
            </a:pPr>
            <a:r>
              <a:rPr lang="en-GB" altLang="en-US" sz="2400" dirty="0">
                <a:solidFill>
                  <a:srgbClr val="FFFFFF"/>
                </a:solidFill>
              </a:rPr>
              <a:t>Malignant otitis externa</a:t>
            </a:r>
          </a:p>
          <a:p>
            <a:pPr eaLnBrk="0" hangingPunct="0">
              <a:buFont typeface="Monotype Sorts" pitchFamily="2" charset="2"/>
              <a:buNone/>
            </a:pPr>
            <a:r>
              <a:rPr lang="en-GB" altLang="en-US" sz="2400" dirty="0">
                <a:solidFill>
                  <a:srgbClr val="FFFFFF"/>
                </a:solidFill>
              </a:rPr>
              <a:t>Sarcoidosis </a:t>
            </a:r>
          </a:p>
          <a:p>
            <a:pPr eaLnBrk="0" hangingPunct="0">
              <a:buFont typeface="Monotype Sorts" pitchFamily="2" charset="2"/>
              <a:buNone/>
            </a:pPr>
            <a:r>
              <a:rPr lang="en-GB" altLang="en-US" sz="2400" dirty="0">
                <a:solidFill>
                  <a:srgbClr val="FFFFFF"/>
                </a:solidFill>
              </a:rPr>
              <a:t>TB</a:t>
            </a:r>
          </a:p>
        </p:txBody>
      </p:sp>
    </p:spTree>
    <p:extLst>
      <p:ext uri="{BB962C8B-B14F-4D97-AF65-F5344CB8AC3E}">
        <p14:creationId xmlns:p14="http://schemas.microsoft.com/office/powerpoint/2010/main" val="13268283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noFill/>
          <a:ln/>
        </p:spPr>
        <p:txBody>
          <a:bodyPr/>
          <a:lstStyle/>
          <a:p>
            <a:pPr algn="ctr" eaLnBrk="0" hangingPunct="0">
              <a:buFont typeface="Monotype Sorts" pitchFamily="2" charset="2"/>
              <a:buNone/>
            </a:pPr>
            <a:r>
              <a:rPr lang="en-GB" altLang="en-US" sz="2400" dirty="0">
                <a:solidFill>
                  <a:srgbClr val="FFFFFF"/>
                </a:solidFill>
              </a:rPr>
              <a:t>Temporal bone</a:t>
            </a:r>
          </a:p>
          <a:p>
            <a:pPr eaLnBrk="0" hangingPunct="0">
              <a:buFont typeface="Monotype Sorts" pitchFamily="2" charset="2"/>
              <a:buNone/>
            </a:pPr>
            <a:r>
              <a:rPr lang="en-GB" altLang="en-US" sz="2400" dirty="0">
                <a:solidFill>
                  <a:srgbClr val="FFFFFF"/>
                </a:solidFill>
              </a:rPr>
              <a:t>Fracture</a:t>
            </a:r>
          </a:p>
          <a:p>
            <a:pPr eaLnBrk="0" hangingPunct="0">
              <a:buFont typeface="Monotype Sorts" pitchFamily="2" charset="2"/>
              <a:buNone/>
            </a:pPr>
            <a:r>
              <a:rPr lang="en-GB" altLang="en-US" sz="2400" dirty="0">
                <a:solidFill>
                  <a:srgbClr val="FFFFFF"/>
                </a:solidFill>
              </a:rPr>
              <a:t>Bell’s palsy</a:t>
            </a:r>
          </a:p>
          <a:p>
            <a:pPr eaLnBrk="0" hangingPunct="0">
              <a:buFont typeface="Monotype Sorts" pitchFamily="2" charset="2"/>
              <a:buNone/>
            </a:pPr>
            <a:r>
              <a:rPr lang="en-GB" altLang="en-US" sz="2400" dirty="0">
                <a:solidFill>
                  <a:srgbClr val="FFFFFF"/>
                </a:solidFill>
              </a:rPr>
              <a:t>Acute otitis media</a:t>
            </a:r>
          </a:p>
          <a:p>
            <a:pPr eaLnBrk="0" hangingPunct="0">
              <a:buFont typeface="Monotype Sorts" pitchFamily="2" charset="2"/>
              <a:buNone/>
            </a:pPr>
            <a:r>
              <a:rPr lang="en-GB" altLang="en-US" sz="2400" dirty="0">
                <a:solidFill>
                  <a:srgbClr val="FFFFFF"/>
                </a:solidFill>
              </a:rPr>
              <a:t>Chronic otitis media (with or without cholesteatoma)</a:t>
            </a:r>
          </a:p>
          <a:p>
            <a:pPr eaLnBrk="0" hangingPunct="0">
              <a:buFont typeface="Monotype Sorts" pitchFamily="2" charset="2"/>
              <a:buNone/>
            </a:pPr>
            <a:r>
              <a:rPr lang="en-GB" altLang="en-US" sz="2400" dirty="0">
                <a:solidFill>
                  <a:srgbClr val="FFFFFF"/>
                </a:solidFill>
              </a:rPr>
              <a:t>Schwannoma, meningioma, haemangioma, glomus</a:t>
            </a:r>
          </a:p>
          <a:p>
            <a:pPr eaLnBrk="0" hangingPunct="0">
              <a:buFont typeface="Monotype Sorts" pitchFamily="2" charset="2"/>
              <a:buNone/>
            </a:pPr>
            <a:endParaRPr lang="en-GB" altLang="en-US" sz="2400" dirty="0">
              <a:solidFill>
                <a:srgbClr val="FFFFFF"/>
              </a:solidFill>
              <a:latin typeface="Arial" panose="020B0604020202020204" pitchFamily="34" charset="0"/>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7607113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noFill/>
          <a:ln/>
        </p:spPr>
        <p:txBody>
          <a:bodyPr>
            <a:normAutofit fontScale="70000" lnSpcReduction="20000"/>
          </a:bodyPr>
          <a:lstStyle/>
          <a:p>
            <a:pPr marL="88900" indent="-20638" eaLnBrk="0" hangingPunct="0">
              <a:buFont typeface="Monotype Sorts" pitchFamily="2" charset="2"/>
              <a:buNone/>
            </a:pPr>
            <a:r>
              <a:rPr lang="en-GB" altLang="en-US" sz="2400" dirty="0">
                <a:solidFill>
                  <a:srgbClr val="FFC000"/>
                </a:solidFill>
              </a:rPr>
              <a:t>Temporal bone trauma</a:t>
            </a:r>
          </a:p>
          <a:p>
            <a:pPr marL="88900" indent="-20638" eaLnBrk="0" hangingPunct="0">
              <a:buFont typeface="Monotype Sorts" pitchFamily="2" charset="2"/>
              <a:buNone/>
            </a:pPr>
            <a:r>
              <a:rPr lang="en-GB" altLang="en-US" sz="2400" dirty="0">
                <a:solidFill>
                  <a:srgbClr val="FFFFFF"/>
                </a:solidFill>
              </a:rPr>
              <a:t>Blunt trauma to the temporal bone is much more frequent than penetrating injury</a:t>
            </a:r>
          </a:p>
          <a:p>
            <a:pPr marL="88900" indent="-20638" eaLnBrk="0" hangingPunct="0">
              <a:buFont typeface="Monotype Sorts" pitchFamily="2" charset="2"/>
              <a:buNone/>
            </a:pPr>
            <a:endParaRPr lang="en-GB" altLang="en-US" sz="2400" dirty="0">
              <a:solidFill>
                <a:srgbClr val="FFFFFF"/>
              </a:solidFill>
            </a:endParaRPr>
          </a:p>
          <a:p>
            <a:pPr marL="88900" indent="-20638" eaLnBrk="0" hangingPunct="0">
              <a:buFont typeface="Monotype Sorts" pitchFamily="2" charset="2"/>
              <a:buNone/>
            </a:pPr>
            <a:r>
              <a:rPr lang="en-GB" altLang="en-US" sz="2400" dirty="0">
                <a:solidFill>
                  <a:srgbClr val="FFFFFF"/>
                </a:solidFill>
              </a:rPr>
              <a:t>Skull base fractures occur in 3–30% of head injury attendances to Emergency Departments 9–40% of these having temporal bone fractures. About 7.9% are bilateral</a:t>
            </a:r>
          </a:p>
          <a:p>
            <a:pPr marL="88900" indent="-20638" eaLnBrk="0" hangingPunct="0">
              <a:buFont typeface="Monotype Sorts" pitchFamily="2" charset="2"/>
              <a:buNone/>
            </a:pPr>
            <a:endParaRPr lang="en-GB" altLang="en-US" sz="2400" dirty="0">
              <a:solidFill>
                <a:srgbClr val="FFFFFF"/>
              </a:solidFill>
            </a:endParaRPr>
          </a:p>
          <a:p>
            <a:pPr marL="88900" indent="-20638" eaLnBrk="0" hangingPunct="0">
              <a:buFont typeface="Monotype Sorts" pitchFamily="2" charset="2"/>
              <a:buNone/>
            </a:pPr>
            <a:r>
              <a:rPr lang="en-GB" altLang="en-US" sz="2400" dirty="0">
                <a:solidFill>
                  <a:srgbClr val="FFFFFF"/>
                </a:solidFill>
              </a:rPr>
              <a:t>Men in their late twenties and early thirties predominate (male : female 2.8–4 : 1)</a:t>
            </a:r>
          </a:p>
          <a:p>
            <a:pPr marL="88900" indent="-20638" eaLnBrk="0" hangingPunct="0">
              <a:buFont typeface="Monotype Sorts" pitchFamily="2" charset="2"/>
              <a:buNone/>
            </a:pPr>
            <a:r>
              <a:rPr lang="en-GB" altLang="en-US" sz="2400" dirty="0">
                <a:solidFill>
                  <a:srgbClr val="FFFFFF"/>
                </a:solidFill>
              </a:rPr>
              <a:t> Temporal bone trauma without fracture has similar aetiologies. </a:t>
            </a:r>
          </a:p>
          <a:p>
            <a:pPr marL="88900" indent="-20638" eaLnBrk="0" hangingPunct="0">
              <a:buFont typeface="Monotype Sorts" pitchFamily="2" charset="2"/>
              <a:buNone/>
            </a:pPr>
            <a:endParaRPr lang="en-GB" altLang="en-US" sz="2400" dirty="0">
              <a:solidFill>
                <a:srgbClr val="FFFFFF"/>
              </a:solidFill>
            </a:endParaRPr>
          </a:p>
          <a:p>
            <a:pPr marL="88900" indent="-20638" eaLnBrk="0" hangingPunct="0">
              <a:buFont typeface="Monotype Sorts" pitchFamily="2" charset="2"/>
              <a:buNone/>
            </a:pPr>
            <a:r>
              <a:rPr lang="en-GB" altLang="en-US" sz="2400" dirty="0">
                <a:solidFill>
                  <a:srgbClr val="FFFFFF"/>
                </a:solidFill>
              </a:rPr>
              <a:t>Road traffic accidents probably account for about 50%, other frequent causes being falls (16–40%), assaults (10-37%) and, in the US, gunshot wounds (3–30%) </a:t>
            </a:r>
          </a:p>
          <a:p>
            <a:pPr marL="88900" indent="-20638" eaLnBrk="0" hangingPunct="0">
              <a:buFont typeface="Monotype Sorts" pitchFamily="2" charset="2"/>
              <a:buNone/>
            </a:pPr>
            <a:endParaRPr lang="en-GB" altLang="en-US" sz="2400" dirty="0">
              <a:solidFill>
                <a:srgbClr val="FFFFFF"/>
              </a:solidFill>
            </a:endParaRPr>
          </a:p>
          <a:p>
            <a:pPr marL="88900" indent="-20638" eaLnBrk="0" hangingPunct="0">
              <a:buFont typeface="Monotype Sorts" pitchFamily="2" charset="2"/>
              <a:buNone/>
            </a:pPr>
            <a:r>
              <a:rPr lang="en-GB" altLang="en-US" sz="2400" dirty="0">
                <a:solidFill>
                  <a:srgbClr val="FFFFFF"/>
                </a:solidFill>
              </a:rPr>
              <a:t>About 15% occur in children (males : females 2 : 1), the peak incidence being at approximately 5 years of age. Falls from a height predominate as the cause (40%) in children, with road traffic accidents accounting for only 34%</a:t>
            </a:r>
          </a:p>
          <a:p>
            <a:pPr eaLnBrk="0" hangingPunct="0">
              <a:buFont typeface="Monotype Sorts" pitchFamily="2" charset="2"/>
              <a:buNone/>
            </a:pPr>
            <a:endParaRPr lang="en-GB" altLang="en-US" sz="2400" dirty="0">
              <a:solidFill>
                <a:srgbClr val="FFFFFF"/>
              </a:solidFill>
              <a:latin typeface="Arial" panose="020B0604020202020204" pitchFamily="34" charset="0"/>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9961373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xfrm>
            <a:off x="914400" y="1426464"/>
            <a:ext cx="7772400" cy="5431536"/>
          </a:xfrm>
          <a:noFill/>
          <a:ln/>
        </p:spPr>
        <p:txBody>
          <a:bodyPr>
            <a:normAutofit/>
          </a:bodyPr>
          <a:lstStyle/>
          <a:p>
            <a:pPr marL="88900" indent="-20638" eaLnBrk="0" hangingPunct="0">
              <a:buFont typeface="Monotype Sorts" pitchFamily="2" charset="2"/>
              <a:buNone/>
            </a:pPr>
            <a:r>
              <a:rPr lang="en-GB" altLang="en-US" sz="2400" dirty="0">
                <a:solidFill>
                  <a:srgbClr val="FFC000"/>
                </a:solidFill>
              </a:rPr>
              <a:t>Temporal bone trauma</a:t>
            </a:r>
          </a:p>
          <a:p>
            <a:pPr marL="88900" indent="-20638" eaLnBrk="0" hangingPunct="0">
              <a:buFont typeface="Monotype Sorts" pitchFamily="2" charset="2"/>
              <a:buNone/>
            </a:pPr>
            <a:r>
              <a:rPr lang="en-GB" altLang="en-US" sz="2400" dirty="0">
                <a:solidFill>
                  <a:srgbClr val="FFFFFF"/>
                </a:solidFill>
              </a:rPr>
              <a:t>The most commonly used system classifies temporal bone fractures according to their orientation relative to the axis of the petrous ridge: longitudinal or transverse</a:t>
            </a: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25761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a:bodyPr>
          <a:lstStyle/>
          <a:p>
            <a:pPr marL="0" indent="0" eaLnBrk="1" hangingPunct="1">
              <a:buNone/>
            </a:pP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aims and objectives</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569877786"/>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400" dirty="0">
                <a:solidFill>
                  <a:srgbClr val="FFFFFF"/>
                </a:solidFill>
              </a:rPr>
              <a:t>Temporal bone</a:t>
            </a:r>
          </a:p>
          <a:p>
            <a:pPr eaLnBrk="0" hangingPunct="0">
              <a:buFont typeface="Monotype Sorts" pitchFamily="2" charset="2"/>
              <a:buNone/>
            </a:pPr>
            <a:r>
              <a:rPr lang="en-GB" altLang="en-US" sz="2400" dirty="0">
                <a:solidFill>
                  <a:srgbClr val="FFFFFF"/>
                </a:solidFill>
              </a:rPr>
              <a:t>Fracture</a:t>
            </a:r>
          </a:p>
          <a:p>
            <a:pPr eaLnBrk="0" hangingPunct="0">
              <a:buFont typeface="Monotype Sorts" pitchFamily="2" charset="2"/>
              <a:buNone/>
            </a:pPr>
            <a:endParaRPr lang="en-GB" altLang="en-US" sz="2400" dirty="0">
              <a:solidFill>
                <a:srgbClr val="FFFFFF"/>
              </a:solidFill>
              <a:latin typeface="Arial" panose="020B0604020202020204" pitchFamily="34" charset="0"/>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2989234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400" dirty="0">
                <a:solidFill>
                  <a:srgbClr val="FFFFFF"/>
                </a:solidFill>
              </a:rPr>
              <a:t>Temporal bone</a:t>
            </a:r>
          </a:p>
          <a:p>
            <a:pPr eaLnBrk="0" hangingPunct="0">
              <a:buFont typeface="Monotype Sorts" pitchFamily="2" charset="2"/>
              <a:buNone/>
            </a:pPr>
            <a:r>
              <a:rPr lang="en-GB" altLang="en-US" sz="2400" dirty="0">
                <a:solidFill>
                  <a:srgbClr val="FFFFFF"/>
                </a:solidFill>
              </a:rPr>
              <a:t>Fracture</a:t>
            </a:r>
          </a:p>
          <a:p>
            <a:pPr eaLnBrk="0" hangingPunct="0">
              <a:buFont typeface="Monotype Sorts" pitchFamily="2" charset="2"/>
              <a:buNone/>
            </a:pPr>
            <a:endParaRPr lang="en-GB" altLang="en-US" sz="2400" dirty="0">
              <a:solidFill>
                <a:srgbClr val="FFFFFF"/>
              </a:solidFill>
              <a:latin typeface="Arial" panose="020B0604020202020204" pitchFamily="34" charset="0"/>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cxnSp>
        <p:nvCxnSpPr>
          <p:cNvPr id="6" name="Straight Connector 5">
            <a:extLst>
              <a:ext uri="{FF2B5EF4-FFF2-40B4-BE49-F238E27FC236}">
                <a16:creationId xmlns:a16="http://schemas.microsoft.com/office/drawing/2014/main" id="{F9792724-1C29-4EF2-B439-A702789CF687}"/>
              </a:ext>
            </a:extLst>
          </p:cNvPr>
          <p:cNvCxnSpPr/>
          <p:nvPr/>
        </p:nvCxnSpPr>
        <p:spPr>
          <a:xfrm flipH="1">
            <a:off x="2344924" y="3101075"/>
            <a:ext cx="6048672" cy="3528392"/>
          </a:xfrm>
          <a:prstGeom prst="line">
            <a:avLst/>
          </a:prstGeom>
          <a:ln w="1270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329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400" dirty="0">
                <a:solidFill>
                  <a:srgbClr val="FFFFFF"/>
                </a:solidFill>
              </a:rPr>
              <a:t>Temporal bone</a:t>
            </a:r>
          </a:p>
          <a:p>
            <a:pPr eaLnBrk="0" hangingPunct="0">
              <a:buFont typeface="Monotype Sorts" pitchFamily="2" charset="2"/>
              <a:buNone/>
            </a:pPr>
            <a:r>
              <a:rPr lang="en-GB" altLang="en-US" sz="2400" dirty="0">
                <a:solidFill>
                  <a:srgbClr val="FFFFFF"/>
                </a:solidFill>
              </a:rPr>
              <a:t>Fracture</a:t>
            </a:r>
          </a:p>
          <a:p>
            <a:pPr eaLnBrk="0" hangingPunct="0">
              <a:buFont typeface="Monotype Sorts" pitchFamily="2" charset="2"/>
              <a:buNone/>
            </a:pPr>
            <a:endParaRPr lang="en-GB" altLang="en-US" sz="2400" dirty="0">
              <a:solidFill>
                <a:srgbClr val="FFFFFF"/>
              </a:solidFill>
            </a:endParaRPr>
          </a:p>
          <a:p>
            <a:pPr eaLnBrk="0" hangingPunct="0">
              <a:buFont typeface="Monotype Sorts" pitchFamily="2" charset="2"/>
              <a:buNone/>
            </a:pPr>
            <a:endParaRPr lang="en-GB" altLang="en-US" sz="2400" dirty="0">
              <a:solidFill>
                <a:srgbClr val="FFFFFF"/>
              </a:solidFill>
            </a:endParaRPr>
          </a:p>
          <a:p>
            <a:pPr eaLnBrk="0" hangingPunct="0">
              <a:buFont typeface="Monotype Sorts" pitchFamily="2" charset="2"/>
              <a:buNone/>
            </a:pPr>
            <a:r>
              <a:rPr lang="en-GB" altLang="en-US" sz="2400" dirty="0">
                <a:solidFill>
                  <a:srgbClr val="FFFFFF"/>
                </a:solidFill>
              </a:rPr>
              <a:t>Longitudinal</a:t>
            </a:r>
          </a:p>
          <a:p>
            <a:pPr eaLnBrk="0" hangingPunct="0">
              <a:buFont typeface="Monotype Sorts" pitchFamily="2" charset="2"/>
              <a:buNone/>
            </a:pPr>
            <a:endParaRPr lang="en-GB" altLang="en-US" sz="2400" dirty="0">
              <a:solidFill>
                <a:srgbClr val="FFFFFF"/>
              </a:solidFill>
              <a:latin typeface="Arial" panose="020B0604020202020204" pitchFamily="34" charset="0"/>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41959836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400" dirty="0">
                <a:solidFill>
                  <a:srgbClr val="FFFFFF"/>
                </a:solidFill>
              </a:rPr>
              <a:t>Temporal bone</a:t>
            </a:r>
          </a:p>
          <a:p>
            <a:pPr eaLnBrk="0" hangingPunct="0">
              <a:buFont typeface="Monotype Sorts" pitchFamily="2" charset="2"/>
              <a:buNone/>
            </a:pPr>
            <a:r>
              <a:rPr lang="en-GB" altLang="en-US" sz="2400" dirty="0">
                <a:solidFill>
                  <a:srgbClr val="FFFFFF"/>
                </a:solidFill>
              </a:rPr>
              <a:t>Fracture</a:t>
            </a:r>
          </a:p>
          <a:p>
            <a:pPr eaLnBrk="0" hangingPunct="0">
              <a:buFont typeface="Monotype Sorts" pitchFamily="2" charset="2"/>
              <a:buNone/>
            </a:pPr>
            <a:endParaRPr lang="en-GB" altLang="en-US" sz="2400" dirty="0">
              <a:solidFill>
                <a:srgbClr val="FFFFFF"/>
              </a:solidFill>
              <a:latin typeface="Arial" panose="020B0604020202020204" pitchFamily="34" charset="0"/>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3441134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400" dirty="0">
                <a:solidFill>
                  <a:srgbClr val="FFFFFF"/>
                </a:solidFill>
              </a:rPr>
              <a:t>Temporal bone</a:t>
            </a:r>
          </a:p>
          <a:p>
            <a:pPr eaLnBrk="0" hangingPunct="0">
              <a:buFont typeface="Monotype Sorts" pitchFamily="2" charset="2"/>
              <a:buNone/>
            </a:pPr>
            <a:r>
              <a:rPr lang="en-GB" altLang="en-US" sz="2400" dirty="0">
                <a:solidFill>
                  <a:srgbClr val="FFFFFF"/>
                </a:solidFill>
              </a:rPr>
              <a:t>Fracture</a:t>
            </a:r>
          </a:p>
          <a:p>
            <a:pPr eaLnBrk="0" hangingPunct="0">
              <a:buFont typeface="Monotype Sorts" pitchFamily="2" charset="2"/>
              <a:buNone/>
            </a:pPr>
            <a:endParaRPr lang="en-GB" altLang="en-US" sz="2400" dirty="0">
              <a:solidFill>
                <a:srgbClr val="FFFFFF"/>
              </a:solidFill>
            </a:endParaRPr>
          </a:p>
          <a:p>
            <a:pPr eaLnBrk="0" hangingPunct="0">
              <a:buFont typeface="Monotype Sorts" pitchFamily="2" charset="2"/>
              <a:buNone/>
            </a:pPr>
            <a:endParaRPr lang="en-GB" altLang="en-US" sz="2400" dirty="0">
              <a:solidFill>
                <a:srgbClr val="FFFFFF"/>
              </a:solidFill>
            </a:endParaRPr>
          </a:p>
          <a:p>
            <a:pPr eaLnBrk="0" hangingPunct="0">
              <a:buFont typeface="Monotype Sorts" pitchFamily="2" charset="2"/>
              <a:buNone/>
            </a:pPr>
            <a:endParaRPr lang="en-GB" altLang="en-US" sz="2400" dirty="0">
              <a:solidFill>
                <a:srgbClr val="FFFFFF"/>
              </a:solidFill>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cxnSp>
        <p:nvCxnSpPr>
          <p:cNvPr id="6" name="Straight Connector 5">
            <a:extLst>
              <a:ext uri="{FF2B5EF4-FFF2-40B4-BE49-F238E27FC236}">
                <a16:creationId xmlns:a16="http://schemas.microsoft.com/office/drawing/2014/main" id="{2371534C-664F-4B58-A5F1-A5C285887A2F}"/>
              </a:ext>
            </a:extLst>
          </p:cNvPr>
          <p:cNvCxnSpPr>
            <a:cxnSpLocks/>
          </p:cNvCxnSpPr>
          <p:nvPr/>
        </p:nvCxnSpPr>
        <p:spPr>
          <a:xfrm flipH="1" flipV="1">
            <a:off x="5382891" y="4130937"/>
            <a:ext cx="2160240" cy="1728191"/>
          </a:xfrm>
          <a:prstGeom prst="line">
            <a:avLst/>
          </a:prstGeom>
          <a:ln w="1270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4350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400" dirty="0">
                <a:solidFill>
                  <a:srgbClr val="FFFFFF"/>
                </a:solidFill>
              </a:rPr>
              <a:t>Temporal bone</a:t>
            </a:r>
          </a:p>
          <a:p>
            <a:pPr eaLnBrk="0" hangingPunct="0">
              <a:buFont typeface="Monotype Sorts" pitchFamily="2" charset="2"/>
              <a:buNone/>
            </a:pPr>
            <a:r>
              <a:rPr lang="en-GB" altLang="en-US" sz="2400" dirty="0">
                <a:solidFill>
                  <a:srgbClr val="FFFFFF"/>
                </a:solidFill>
              </a:rPr>
              <a:t>Fracture</a:t>
            </a:r>
          </a:p>
          <a:p>
            <a:pPr eaLnBrk="0" hangingPunct="0">
              <a:buFont typeface="Monotype Sorts" pitchFamily="2" charset="2"/>
              <a:buNone/>
            </a:pPr>
            <a:endParaRPr lang="en-GB" altLang="en-US" sz="2400" dirty="0">
              <a:solidFill>
                <a:srgbClr val="FFFFFF"/>
              </a:solidFill>
            </a:endParaRPr>
          </a:p>
          <a:p>
            <a:pPr eaLnBrk="0" hangingPunct="0">
              <a:buFont typeface="Monotype Sorts" pitchFamily="2" charset="2"/>
              <a:buNone/>
            </a:pPr>
            <a:endParaRPr lang="en-GB" altLang="en-US" sz="2400" dirty="0">
              <a:solidFill>
                <a:srgbClr val="FFFFFF"/>
              </a:solidFill>
            </a:endParaRPr>
          </a:p>
          <a:p>
            <a:pPr eaLnBrk="0" hangingPunct="0">
              <a:buNone/>
            </a:pPr>
            <a:r>
              <a:rPr lang="en-GB" altLang="en-US" sz="2400" dirty="0">
                <a:solidFill>
                  <a:srgbClr val="FFFFFF"/>
                </a:solidFill>
              </a:rPr>
              <a:t>Transverse</a:t>
            </a:r>
          </a:p>
          <a:p>
            <a:pPr eaLnBrk="0" hangingPunct="0">
              <a:buFont typeface="Monotype Sorts" pitchFamily="2" charset="2"/>
              <a:buNone/>
            </a:pPr>
            <a:endParaRPr lang="en-GB" altLang="en-US" sz="2400" dirty="0">
              <a:solidFill>
                <a:srgbClr val="FFFFFF"/>
              </a:solidFill>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4744587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xfrm>
            <a:off x="914400" y="1426464"/>
            <a:ext cx="7772400" cy="5431536"/>
          </a:xfrm>
          <a:noFill/>
          <a:ln/>
        </p:spPr>
        <p:txBody>
          <a:bodyPr>
            <a:normAutofit fontScale="92500" lnSpcReduction="10000"/>
          </a:bodyPr>
          <a:lstStyle/>
          <a:p>
            <a:pPr marL="88900" indent="-20638" eaLnBrk="0" hangingPunct="0">
              <a:buFont typeface="Monotype Sorts" pitchFamily="2" charset="2"/>
              <a:buNone/>
            </a:pPr>
            <a:r>
              <a:rPr lang="en-GB" altLang="en-US" sz="2400" dirty="0">
                <a:solidFill>
                  <a:srgbClr val="FFC000"/>
                </a:solidFill>
              </a:rPr>
              <a:t>Temporal bone trauma</a:t>
            </a:r>
          </a:p>
          <a:p>
            <a:pPr marL="88900" indent="-20638" eaLnBrk="0" hangingPunct="0">
              <a:buFont typeface="Monotype Sorts" pitchFamily="2" charset="2"/>
              <a:buNone/>
            </a:pPr>
            <a:r>
              <a:rPr lang="en-GB" altLang="en-US" sz="2400" dirty="0">
                <a:solidFill>
                  <a:srgbClr val="FFFFFF"/>
                </a:solidFill>
              </a:rPr>
              <a:t>Most series describe 80–90% of fractures as longitudinal and 10–20% as transverse</a:t>
            </a:r>
          </a:p>
          <a:p>
            <a:pPr marL="88900" indent="-20638" eaLnBrk="0" hangingPunct="0">
              <a:buFont typeface="Monotype Sorts" pitchFamily="2" charset="2"/>
              <a:buNone/>
            </a:pPr>
            <a:endParaRPr lang="en-GB" altLang="en-US" sz="2400" dirty="0">
              <a:solidFill>
                <a:srgbClr val="FFFFFF"/>
              </a:solidFill>
            </a:endParaRPr>
          </a:p>
          <a:p>
            <a:pPr marL="88900" indent="-20638" eaLnBrk="0" hangingPunct="0">
              <a:buFont typeface="Monotype Sorts" pitchFamily="2" charset="2"/>
              <a:buNone/>
            </a:pPr>
            <a:endParaRPr lang="en-GB" altLang="en-US" sz="2400" dirty="0">
              <a:solidFill>
                <a:srgbClr val="FFFFFF"/>
              </a:solidFill>
            </a:endParaRPr>
          </a:p>
          <a:p>
            <a:pPr marL="88900" indent="-20638" eaLnBrk="0" hangingPunct="0">
              <a:buFont typeface="Monotype Sorts" pitchFamily="2" charset="2"/>
              <a:buNone/>
            </a:pPr>
            <a:r>
              <a:rPr lang="en-GB" altLang="en-US" sz="2400" dirty="0">
                <a:solidFill>
                  <a:srgbClr val="FFFFFF"/>
                </a:solidFill>
              </a:rPr>
              <a:t>Although a convenient system, it has not been proven to correlate well with clinical signs or outcome </a:t>
            </a:r>
          </a:p>
          <a:p>
            <a:pPr marL="88900" indent="-20638" eaLnBrk="0" hangingPunct="0">
              <a:buFont typeface="Monotype Sorts" pitchFamily="2" charset="2"/>
              <a:buNone/>
            </a:pPr>
            <a:endParaRPr lang="en-GB" altLang="en-US" sz="2400" dirty="0">
              <a:solidFill>
                <a:srgbClr val="FFFFFF"/>
              </a:solidFill>
            </a:endParaRPr>
          </a:p>
          <a:p>
            <a:pPr marL="88900" indent="-20638" eaLnBrk="0" hangingPunct="0">
              <a:buFont typeface="Monotype Sorts" pitchFamily="2" charset="2"/>
              <a:buNone/>
            </a:pPr>
            <a:r>
              <a:rPr lang="en-GB" altLang="en-US" sz="2400" dirty="0">
                <a:solidFill>
                  <a:srgbClr val="FFFFFF"/>
                </a:solidFill>
              </a:rPr>
              <a:t>Fractures have been found to be randomly placed or </a:t>
            </a:r>
            <a:r>
              <a:rPr lang="en-GB" altLang="en-US" sz="2400" dirty="0" err="1">
                <a:solidFill>
                  <a:srgbClr val="FFFFFF"/>
                </a:solidFill>
              </a:rPr>
              <a:t>comminuted</a:t>
            </a:r>
            <a:r>
              <a:rPr lang="en-GB" altLang="en-US" sz="2400" dirty="0">
                <a:solidFill>
                  <a:srgbClr val="FFFFFF"/>
                </a:solidFill>
              </a:rPr>
              <a:t>, and they are often not adequately described by the traditional classification</a:t>
            </a:r>
          </a:p>
          <a:p>
            <a:pPr marL="88900" indent="-20638" eaLnBrk="0" hangingPunct="0">
              <a:buFont typeface="Monotype Sorts" pitchFamily="2" charset="2"/>
              <a:buNone/>
            </a:pPr>
            <a:endParaRPr lang="en-GB" altLang="en-US" sz="2400" dirty="0">
              <a:solidFill>
                <a:srgbClr val="FFFFFF"/>
              </a:solidFill>
            </a:endParaRPr>
          </a:p>
          <a:p>
            <a:pPr marL="88900" indent="-20638" eaLnBrk="0" hangingPunct="0">
              <a:buFont typeface="Monotype Sorts" pitchFamily="2" charset="2"/>
              <a:buNone/>
            </a:pPr>
            <a:r>
              <a:rPr lang="en-GB" altLang="en-US" sz="2400" dirty="0">
                <a:solidFill>
                  <a:srgbClr val="FFFFFF"/>
                </a:solidFill>
              </a:rPr>
              <a:t>True longitudinal fractures are uncommon so alternative classifications attempt to include oblique and complex fracture orientations</a:t>
            </a:r>
          </a:p>
          <a:p>
            <a:pPr eaLnBrk="0" hangingPunct="0">
              <a:buFont typeface="Monotype Sorts" pitchFamily="2" charset="2"/>
              <a:buNone/>
            </a:pPr>
            <a:endParaRPr lang="en-GB" alt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32823824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E87AA5B-4CC8-4394-B4AC-A31F86A39E4D}"/>
              </a:ext>
            </a:extLst>
          </p:cNvPr>
          <p:cNvSpPr>
            <a:spLocks noGrp="1"/>
          </p:cNvSpPr>
          <p:nvPr>
            <p:ph type="dt" sz="half" idx="10"/>
          </p:nvPr>
        </p:nvSpPr>
        <p:spPr/>
        <p:txBody>
          <a:bodyPr/>
          <a:lstStyle/>
          <a:p>
            <a:endParaRPr lang="en-GB" altLang="en-US" dirty="0">
              <a:solidFill>
                <a:schemeClr val="bg2"/>
              </a:solidFill>
            </a:endParaRPr>
          </a:p>
        </p:txBody>
      </p:sp>
      <p:sp>
        <p:nvSpPr>
          <p:cNvPr id="17410" name="Rectangle 2">
            <a:extLst>
              <a:ext uri="{FF2B5EF4-FFF2-40B4-BE49-F238E27FC236}">
                <a16:creationId xmlns:a16="http://schemas.microsoft.com/office/drawing/2014/main" id="{EB882C74-6067-4F09-81EF-49D8D33EA562}"/>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7411" name="Rectangle 3">
            <a:extLst>
              <a:ext uri="{FF2B5EF4-FFF2-40B4-BE49-F238E27FC236}">
                <a16:creationId xmlns:a16="http://schemas.microsoft.com/office/drawing/2014/main" id="{6C3455F0-50ED-4AE6-BE83-5974568058DC}"/>
              </a:ext>
            </a:extLst>
          </p:cNvPr>
          <p:cNvSpPr>
            <a:spLocks noGrp="1" noChangeArrowheads="1"/>
          </p:cNvSpPr>
          <p:nvPr>
            <p:ph type="body" idx="1"/>
          </p:nvPr>
        </p:nvSpPr>
        <p:spPr>
          <a:xfrm>
            <a:off x="914400" y="1268760"/>
            <a:ext cx="7772400" cy="5976664"/>
          </a:xfrm>
          <a:noFill/>
          <a:ln/>
        </p:spPr>
        <p:txBody>
          <a:bodyPr>
            <a:normAutofit fontScale="47500" lnSpcReduction="20000"/>
          </a:bodyPr>
          <a:lstStyle/>
          <a:p>
            <a:pPr marL="88900" indent="-20638" eaLnBrk="0" hangingPunct="0">
              <a:buFont typeface="Monotype Sorts" pitchFamily="2" charset="2"/>
              <a:buNone/>
            </a:pPr>
            <a:r>
              <a:rPr lang="en-GB" altLang="en-US" sz="3600" dirty="0">
                <a:solidFill>
                  <a:srgbClr val="FFC000"/>
                </a:solidFill>
              </a:rPr>
              <a:t>Temporal bone trauma</a:t>
            </a:r>
          </a:p>
          <a:p>
            <a:pPr marL="88900" indent="-20638" eaLnBrk="0" hangingPunct="0">
              <a:buFont typeface="Monotype Sorts" pitchFamily="2" charset="2"/>
              <a:buNone/>
            </a:pPr>
            <a:r>
              <a:rPr lang="en-GB" altLang="en-US" sz="3600" dirty="0">
                <a:solidFill>
                  <a:srgbClr val="FFFFFF"/>
                </a:solidFill>
              </a:rPr>
              <a:t>An alternative system considering fractures as </a:t>
            </a:r>
            <a:r>
              <a:rPr lang="en-GB" altLang="en-US" sz="3600" dirty="0" err="1">
                <a:solidFill>
                  <a:srgbClr val="FFFFFF"/>
                </a:solidFill>
              </a:rPr>
              <a:t>otic</a:t>
            </a:r>
            <a:r>
              <a:rPr lang="en-GB" altLang="en-US" sz="3600" dirty="0">
                <a:solidFill>
                  <a:srgbClr val="FFFFFF"/>
                </a:solidFill>
              </a:rPr>
              <a:t> capsule violating or sparing is becoming more widely adopted</a:t>
            </a:r>
          </a:p>
          <a:p>
            <a:pPr marL="88900" indent="-20638" eaLnBrk="0" hangingPunct="0">
              <a:buFont typeface="Monotype Sorts" pitchFamily="2" charset="2"/>
              <a:buNone/>
            </a:pPr>
            <a:endParaRPr lang="en-GB" altLang="en-US" sz="3600" dirty="0">
              <a:solidFill>
                <a:srgbClr val="FFFFFF"/>
              </a:solidFill>
            </a:endParaRPr>
          </a:p>
          <a:p>
            <a:pPr marL="88900" indent="-20638" eaLnBrk="0" hangingPunct="0">
              <a:buFont typeface="Monotype Sorts" pitchFamily="2" charset="2"/>
              <a:buNone/>
            </a:pPr>
            <a:r>
              <a:rPr lang="en-GB" altLang="en-US" sz="3600" dirty="0">
                <a:solidFill>
                  <a:srgbClr val="FFFFFF"/>
                </a:solidFill>
              </a:rPr>
              <a:t>This system emphasizes the structures involved rather than simply describe the fracture orientation</a:t>
            </a:r>
          </a:p>
          <a:p>
            <a:pPr marL="88900" indent="-20638" eaLnBrk="0" hangingPunct="0">
              <a:buFont typeface="Monotype Sorts" pitchFamily="2" charset="2"/>
              <a:buNone/>
            </a:pPr>
            <a:endParaRPr lang="en-GB" altLang="en-US" sz="3600" dirty="0">
              <a:solidFill>
                <a:srgbClr val="FFFFFF"/>
              </a:solidFill>
            </a:endParaRPr>
          </a:p>
          <a:p>
            <a:pPr marL="88900" indent="-20638" eaLnBrk="0" hangingPunct="0">
              <a:buFont typeface="Monotype Sorts" pitchFamily="2" charset="2"/>
              <a:buNone/>
            </a:pPr>
            <a:r>
              <a:rPr lang="en-GB" altLang="en-US" sz="3600" dirty="0" err="1">
                <a:solidFill>
                  <a:srgbClr val="FFFFFF"/>
                </a:solidFill>
              </a:rPr>
              <a:t>Otic</a:t>
            </a:r>
            <a:r>
              <a:rPr lang="en-GB" altLang="en-US" sz="3600" dirty="0">
                <a:solidFill>
                  <a:srgbClr val="FFFFFF"/>
                </a:solidFill>
              </a:rPr>
              <a:t> capsule fractures are associated with an increased incidence of serious sequelae</a:t>
            </a:r>
          </a:p>
          <a:p>
            <a:pPr marL="88900" indent="-20638" eaLnBrk="0" hangingPunct="0">
              <a:buFont typeface="Monotype Sorts" pitchFamily="2" charset="2"/>
              <a:buNone/>
            </a:pPr>
            <a:endParaRPr lang="en-GB" altLang="en-US" sz="3600" dirty="0">
              <a:solidFill>
                <a:srgbClr val="FFFFFF"/>
              </a:solidFill>
            </a:endParaRPr>
          </a:p>
          <a:p>
            <a:pPr marL="88900" indent="-20638" eaLnBrk="0" hangingPunct="0">
              <a:buFont typeface="Monotype Sorts" pitchFamily="2" charset="2"/>
              <a:buNone/>
            </a:pPr>
            <a:r>
              <a:rPr lang="en-GB" altLang="en-US" sz="3600" dirty="0">
                <a:solidFill>
                  <a:srgbClr val="FFFFFF"/>
                </a:solidFill>
              </a:rPr>
              <a:t>Facial nerve paralysis, CSF leak and profound hearing loss were twice, four times and seven times, respectively, more likely in </a:t>
            </a:r>
            <a:r>
              <a:rPr lang="en-GB" altLang="en-US" sz="3600" dirty="0" err="1">
                <a:solidFill>
                  <a:srgbClr val="FFFFFF"/>
                </a:solidFill>
              </a:rPr>
              <a:t>otic</a:t>
            </a:r>
            <a:r>
              <a:rPr lang="en-GB" altLang="en-US" sz="3600" dirty="0">
                <a:solidFill>
                  <a:srgbClr val="FFFFFF"/>
                </a:solidFill>
              </a:rPr>
              <a:t> capsule violated cases. </a:t>
            </a:r>
          </a:p>
          <a:p>
            <a:pPr marL="88900" indent="-20638" eaLnBrk="0" hangingPunct="0">
              <a:buFont typeface="Monotype Sorts" pitchFamily="2" charset="2"/>
              <a:buNone/>
            </a:pPr>
            <a:endParaRPr lang="en-GB" altLang="en-US" sz="3600" dirty="0">
              <a:solidFill>
                <a:srgbClr val="FFFFFF"/>
              </a:solidFill>
            </a:endParaRPr>
          </a:p>
          <a:p>
            <a:pPr marL="88900" indent="-20638" eaLnBrk="0" hangingPunct="0">
              <a:buFont typeface="Monotype Sorts" pitchFamily="2" charset="2"/>
              <a:buNone/>
            </a:pPr>
            <a:r>
              <a:rPr lang="en-GB" altLang="en-US" sz="3600" dirty="0">
                <a:solidFill>
                  <a:srgbClr val="FFFFFF"/>
                </a:solidFill>
              </a:rPr>
              <a:t>An attractive approach is simply to differentiate between petrous and non-petrous fractures. In one study CSF leak was only 1.1 times more common in transverse than in longitudinal fractures but was 9.8 times more common in petrous than in non-petrous fractures. Facial nerve injury is also more strongly correlated with fractures through the petrous temporal bone than with other fracture types. Sensorineural hearing loss did not correlate with the transverse fracture classification but was significantly more prevalent in petrous fractures</a:t>
            </a:r>
          </a:p>
        </p:txBody>
      </p:sp>
    </p:spTree>
    <p:extLst>
      <p:ext uri="{BB962C8B-B14F-4D97-AF65-F5344CB8AC3E}">
        <p14:creationId xmlns:p14="http://schemas.microsoft.com/office/powerpoint/2010/main" val="37689135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87776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C45AE2D-0DE3-4610-8466-57B128495277}"/>
              </a:ext>
            </a:extLst>
          </p:cNvPr>
          <p:cNvSpPr>
            <a:spLocks noGrp="1"/>
          </p:cNvSpPr>
          <p:nvPr>
            <p:ph type="dt" sz="half" idx="10"/>
          </p:nvPr>
        </p:nvSpPr>
        <p:spPr/>
        <p:txBody>
          <a:bodyPr/>
          <a:lstStyle/>
          <a:p>
            <a:endParaRPr lang="en-GB" altLang="en-US" dirty="0">
              <a:solidFill>
                <a:schemeClr val="bg2"/>
              </a:solidFill>
            </a:endParaRPr>
          </a:p>
        </p:txBody>
      </p:sp>
      <p:sp>
        <p:nvSpPr>
          <p:cNvPr id="19458" name="Rectangle 2">
            <a:extLst>
              <a:ext uri="{FF2B5EF4-FFF2-40B4-BE49-F238E27FC236}">
                <a16:creationId xmlns:a16="http://schemas.microsoft.com/office/drawing/2014/main" id="{8A4A6E18-7C1A-4E44-A932-C9A096FF161A}"/>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19459" name="Rectangle 3">
            <a:extLst>
              <a:ext uri="{FF2B5EF4-FFF2-40B4-BE49-F238E27FC236}">
                <a16:creationId xmlns:a16="http://schemas.microsoft.com/office/drawing/2014/main" id="{E1649BBB-4CA3-4578-865D-89DED0A465ED}"/>
              </a:ext>
            </a:extLst>
          </p:cNvPr>
          <p:cNvSpPr>
            <a:spLocks noGrp="1" noChangeArrowheads="1"/>
          </p:cNvSpPr>
          <p:nvPr>
            <p:ph type="body" idx="1"/>
          </p:nvPr>
        </p:nvSpPr>
        <p:spPr>
          <a:noFill/>
          <a:ln/>
        </p:spPr>
        <p:txBody>
          <a:bodyPr/>
          <a:lstStyle/>
          <a:p>
            <a:pPr algn="ctr" eaLnBrk="0" hangingPunct="0">
              <a:buFont typeface="Monotype Sorts" pitchFamily="2" charset="2"/>
              <a:buNone/>
            </a:pPr>
            <a:r>
              <a:rPr lang="en-GB" altLang="en-US" sz="2400" dirty="0">
                <a:solidFill>
                  <a:srgbClr val="FFFFFF"/>
                </a:solidFill>
              </a:rPr>
              <a:t>Extracranial</a:t>
            </a:r>
          </a:p>
          <a:p>
            <a:pPr eaLnBrk="0" hangingPunct="0">
              <a:buFont typeface="Monotype Sorts" pitchFamily="2" charset="2"/>
              <a:buNone/>
            </a:pPr>
            <a:r>
              <a:rPr lang="en-GB" altLang="en-US" sz="2400" dirty="0">
                <a:solidFill>
                  <a:srgbClr val="FFFFFF"/>
                </a:solidFill>
              </a:rPr>
              <a:t>trauma</a:t>
            </a:r>
          </a:p>
          <a:p>
            <a:pPr eaLnBrk="0" hangingPunct="0">
              <a:buFont typeface="Monotype Sorts" pitchFamily="2" charset="2"/>
              <a:buNone/>
            </a:pPr>
            <a:r>
              <a:rPr lang="en-GB" altLang="en-US" sz="2400" dirty="0">
                <a:solidFill>
                  <a:srgbClr val="FFFFFF"/>
                </a:solidFill>
              </a:rPr>
              <a:t>parotid malignancy</a:t>
            </a:r>
          </a:p>
          <a:p>
            <a:pPr eaLnBrk="0" hangingPunct="0">
              <a:buFont typeface="Monotype Sorts" pitchFamily="2" charset="2"/>
              <a:buNone/>
            </a:pPr>
            <a:r>
              <a:rPr lang="en-GB" altLang="en-US" sz="2400" dirty="0">
                <a:solidFill>
                  <a:srgbClr val="FFFFFF"/>
                </a:solidFill>
              </a:rPr>
              <a:t>tonsil, </a:t>
            </a:r>
            <a:r>
              <a:rPr lang="en-GB" altLang="en-US" sz="2400" dirty="0" err="1">
                <a:solidFill>
                  <a:srgbClr val="FFFFFF"/>
                </a:solidFill>
              </a:rPr>
              <a:t>oronasophanryngeal</a:t>
            </a:r>
            <a:r>
              <a:rPr lang="en-GB" altLang="en-US" sz="2400" dirty="0">
                <a:solidFill>
                  <a:srgbClr val="FFFFFF"/>
                </a:solidFill>
              </a:rPr>
              <a:t> malignancy</a:t>
            </a:r>
          </a:p>
        </p:txBody>
      </p:sp>
    </p:spTree>
    <p:extLst>
      <p:ext uri="{BB962C8B-B14F-4D97-AF65-F5344CB8AC3E}">
        <p14:creationId xmlns:p14="http://schemas.microsoft.com/office/powerpoint/2010/main" val="2704151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a:bodyPr>
          <a:lstStyle/>
          <a:p>
            <a:pPr marL="0" indent="0">
              <a:buNone/>
            </a:pPr>
            <a:r>
              <a:rPr lang="en-GB" altLang="en-US" dirty="0"/>
              <a:t>the aims reflect the long-term outcomes – it is a general direction </a:t>
            </a:r>
          </a:p>
          <a:p>
            <a:pPr marL="0" indent="0">
              <a:buNone/>
            </a:pPr>
            <a:endParaRPr lang="en-GB" altLang="en-US" dirty="0"/>
          </a:p>
          <a:p>
            <a:pPr marL="0" indent="0">
              <a:buNone/>
            </a:pPr>
            <a:r>
              <a:rPr lang="en-GB" altLang="en-US" dirty="0"/>
              <a:t>the objectives are the short term targets of the learner</a:t>
            </a:r>
          </a:p>
          <a:p>
            <a:pPr marL="0" indent="0">
              <a:buNone/>
            </a:pP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aims</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1655022560"/>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5DF708-50D2-4975-8508-80B9632DF15A}"/>
              </a:ext>
            </a:extLst>
          </p:cNvPr>
          <p:cNvSpPr>
            <a:spLocks noGrp="1"/>
          </p:cNvSpPr>
          <p:nvPr>
            <p:ph type="dt" sz="half" idx="10"/>
          </p:nvPr>
        </p:nvSpPr>
        <p:spPr/>
        <p:txBody>
          <a:bodyPr/>
          <a:lstStyle/>
          <a:p>
            <a:endParaRPr lang="en-GB" altLang="en-US" dirty="0">
              <a:solidFill>
                <a:schemeClr val="bg2"/>
              </a:solidFill>
            </a:endParaRPr>
          </a:p>
        </p:txBody>
      </p:sp>
      <p:sp>
        <p:nvSpPr>
          <p:cNvPr id="21506" name="Rectangle 2">
            <a:extLst>
              <a:ext uri="{FF2B5EF4-FFF2-40B4-BE49-F238E27FC236}">
                <a16:creationId xmlns:a16="http://schemas.microsoft.com/office/drawing/2014/main" id="{3389FFFC-7601-4F75-84D1-CEEF4B098011}"/>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21507" name="Rectangle 3">
            <a:extLst>
              <a:ext uri="{FF2B5EF4-FFF2-40B4-BE49-F238E27FC236}">
                <a16:creationId xmlns:a16="http://schemas.microsoft.com/office/drawing/2014/main" id="{EBA5FD44-2BDF-4BD1-83E9-922FDC466088}"/>
              </a:ext>
            </a:extLst>
          </p:cNvPr>
          <p:cNvSpPr>
            <a:spLocks noGrp="1" noChangeArrowheads="1"/>
          </p:cNvSpPr>
          <p:nvPr>
            <p:ph type="body" idx="1"/>
          </p:nvPr>
        </p:nvSpPr>
        <p:spPr>
          <a:noFill/>
          <a:ln/>
        </p:spPr>
        <p:txBody>
          <a:bodyPr/>
          <a:lstStyle/>
          <a:p>
            <a:pPr algn="ctr" eaLnBrk="0" hangingPunct="0">
              <a:buFont typeface="Monotype Sorts" pitchFamily="2" charset="2"/>
              <a:buNone/>
            </a:pPr>
            <a:r>
              <a:rPr lang="en-GB" altLang="en-US" sz="2400" dirty="0">
                <a:solidFill>
                  <a:srgbClr val="FFFFFF"/>
                </a:solidFill>
              </a:rPr>
              <a:t>Others</a:t>
            </a:r>
          </a:p>
          <a:p>
            <a:pPr eaLnBrk="0" hangingPunct="0">
              <a:buFont typeface="Monotype Sorts" pitchFamily="2" charset="2"/>
              <a:buNone/>
            </a:pPr>
            <a:r>
              <a:rPr lang="en-GB" altLang="en-US" sz="2400" dirty="0" err="1">
                <a:solidFill>
                  <a:srgbClr val="FFFFFF"/>
                </a:solidFill>
              </a:rPr>
              <a:t>Melkersson</a:t>
            </a:r>
            <a:r>
              <a:rPr lang="en-GB" altLang="en-US" sz="2400" dirty="0">
                <a:solidFill>
                  <a:srgbClr val="FFFFFF"/>
                </a:solidFill>
              </a:rPr>
              <a:t>-Rosenthal syndrome</a:t>
            </a:r>
          </a:p>
          <a:p>
            <a:pPr eaLnBrk="0" hangingPunct="0">
              <a:buFont typeface="Monotype Sorts" pitchFamily="2" charset="2"/>
              <a:buNone/>
            </a:pPr>
            <a:r>
              <a:rPr lang="en-GB" altLang="en-US" sz="2400" dirty="0">
                <a:solidFill>
                  <a:srgbClr val="FFFFFF"/>
                </a:solidFill>
              </a:rPr>
              <a:t>Sarcoid</a:t>
            </a:r>
          </a:p>
          <a:p>
            <a:pPr eaLnBrk="0" hangingPunct="0">
              <a:buFont typeface="Monotype Sorts" pitchFamily="2" charset="2"/>
              <a:buNone/>
            </a:pPr>
            <a:r>
              <a:rPr lang="en-GB" altLang="en-US" sz="2400" dirty="0">
                <a:solidFill>
                  <a:srgbClr val="FFFFFF"/>
                </a:solidFill>
              </a:rPr>
              <a:t>leukaemia</a:t>
            </a:r>
          </a:p>
          <a:p>
            <a:pPr eaLnBrk="0" hangingPunct="0">
              <a:buFont typeface="Monotype Sorts" pitchFamily="2" charset="2"/>
              <a:buNone/>
            </a:pPr>
            <a:r>
              <a:rPr lang="en-GB" altLang="en-US" sz="2400" dirty="0">
                <a:solidFill>
                  <a:srgbClr val="FFFFFF"/>
                </a:solidFill>
              </a:rPr>
              <a:t>Landry-Guillain-Barré syndrome</a:t>
            </a:r>
          </a:p>
          <a:p>
            <a:pPr eaLnBrk="0" hangingPunct="0">
              <a:buFont typeface="Monotype Sorts" pitchFamily="2" charset="2"/>
              <a:buNone/>
            </a:pPr>
            <a:r>
              <a:rPr lang="en-GB" altLang="en-US" sz="2400" dirty="0">
                <a:solidFill>
                  <a:srgbClr val="FFFFFF"/>
                </a:solidFill>
              </a:rPr>
              <a:t>Moebius’ syndrome</a:t>
            </a:r>
          </a:p>
        </p:txBody>
      </p:sp>
    </p:spTree>
    <p:extLst>
      <p:ext uri="{BB962C8B-B14F-4D97-AF65-F5344CB8AC3E}">
        <p14:creationId xmlns:p14="http://schemas.microsoft.com/office/powerpoint/2010/main" val="6040111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5D9D7823-2D23-4ABA-93D6-7DD8E6AA5417}"/>
              </a:ext>
            </a:extLst>
          </p:cNvPr>
          <p:cNvSpPr>
            <a:spLocks noGrp="1"/>
          </p:cNvSpPr>
          <p:nvPr>
            <p:ph type="dt" sz="half" idx="10"/>
          </p:nvPr>
        </p:nvSpPr>
        <p:spPr/>
        <p:txBody>
          <a:bodyPr/>
          <a:lstStyle/>
          <a:p>
            <a:endParaRPr lang="en-GB" altLang="en-US" dirty="0">
              <a:solidFill>
                <a:schemeClr val="bg2"/>
              </a:solidFill>
            </a:endParaRPr>
          </a:p>
        </p:txBody>
      </p:sp>
      <p:sp>
        <p:nvSpPr>
          <p:cNvPr id="50178" name="Rectangle 2">
            <a:extLst>
              <a:ext uri="{FF2B5EF4-FFF2-40B4-BE49-F238E27FC236}">
                <a16:creationId xmlns:a16="http://schemas.microsoft.com/office/drawing/2014/main" id="{9B00CB61-756C-4900-B728-3BD29ADEC965}"/>
              </a:ext>
            </a:extLst>
          </p:cNvPr>
          <p:cNvSpPr>
            <a:spLocks noGrp="1" noChangeArrowheads="1"/>
          </p:cNvSpPr>
          <p:nvPr>
            <p:ph type="title"/>
          </p:nvPr>
        </p:nvSpPr>
        <p:spPr>
          <a:xfrm>
            <a:off x="914400" y="512064"/>
            <a:ext cx="7772400" cy="914400"/>
          </a:xfrm>
          <a:ln/>
        </p:spPr>
        <p:txBody>
          <a:bodyPr/>
          <a:lstStyle/>
          <a:p>
            <a:r>
              <a:rPr lang="en-GB" altLang="en-US" sz="3200" dirty="0" err="1">
                <a:solidFill>
                  <a:schemeClr val="tx1"/>
                </a:solidFill>
                <a:latin typeface="+mn-lt"/>
              </a:rPr>
              <a:t>Melkersson</a:t>
            </a:r>
            <a:r>
              <a:rPr lang="en-GB" altLang="en-US" sz="3200" dirty="0">
                <a:solidFill>
                  <a:schemeClr val="tx1"/>
                </a:solidFill>
                <a:latin typeface="+mn-lt"/>
              </a:rPr>
              <a:t>-Rosenthal syndrome</a:t>
            </a:r>
            <a:br>
              <a:rPr lang="en-GB" altLang="en-US" sz="3200" dirty="0">
                <a:solidFill>
                  <a:srgbClr val="FFFFFF"/>
                </a:solidFill>
                <a:latin typeface="Arial" panose="020B0604020202020204" pitchFamily="34" charset="0"/>
              </a:rPr>
            </a:br>
            <a:endParaRPr lang="en-GB" altLang="en-US" sz="3200" dirty="0">
              <a:solidFill>
                <a:srgbClr val="FFFFFF"/>
              </a:solidFill>
              <a:latin typeface="Arial" panose="020B0604020202020204" pitchFamily="34" charset="0"/>
            </a:endParaRPr>
          </a:p>
        </p:txBody>
      </p:sp>
      <p:sp>
        <p:nvSpPr>
          <p:cNvPr id="50179" name="Rectangle 3">
            <a:extLst>
              <a:ext uri="{FF2B5EF4-FFF2-40B4-BE49-F238E27FC236}">
                <a16:creationId xmlns:a16="http://schemas.microsoft.com/office/drawing/2014/main" id="{D3CD09DB-8709-4E83-A905-A01C89699902}"/>
              </a:ext>
            </a:extLst>
          </p:cNvPr>
          <p:cNvSpPr>
            <a:spLocks noGrp="1" noChangeArrowheads="1"/>
          </p:cNvSpPr>
          <p:nvPr>
            <p:ph type="body" idx="1"/>
          </p:nvPr>
        </p:nvSpPr>
        <p:spPr/>
        <p:txBody>
          <a:bodyPr/>
          <a:lstStyle/>
          <a:p>
            <a:endParaRPr lang="en-US" altLang="en-US">
              <a:solidFill>
                <a:srgbClr val="FFFFFF"/>
              </a:solidFill>
              <a:latin typeface="Arial" panose="020B0604020202020204" pitchFamily="34" charset="0"/>
            </a:endParaRPr>
          </a:p>
        </p:txBody>
      </p:sp>
    </p:spTree>
    <p:extLst>
      <p:ext uri="{BB962C8B-B14F-4D97-AF65-F5344CB8AC3E}">
        <p14:creationId xmlns:p14="http://schemas.microsoft.com/office/powerpoint/2010/main" val="5681291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fontScale="62500" lnSpcReduction="20000"/>
          </a:bodyPr>
          <a:lstStyle/>
          <a:p>
            <a:pPr marL="0" indent="0">
              <a:buNone/>
            </a:pPr>
            <a:r>
              <a:rPr lang="en-GB" altLang="en-US" sz="2400" dirty="0" err="1"/>
              <a:t>Melkersson</a:t>
            </a:r>
            <a:r>
              <a:rPr lang="en-GB" altLang="en-US" sz="2400" dirty="0"/>
              <a:t> Rosenthal syndrome is a rare neurological disorder characterized by recurrent, long lasting swelling of the face, particularly one or both lips (granulomatous cheilitis), facial muscle weakness (palsy) and a fissured tongue. Some affected individuals may have all three of these features and others may have only one or two. </a:t>
            </a:r>
          </a:p>
          <a:p>
            <a:pPr marL="0" indent="0">
              <a:buNone/>
            </a:pPr>
            <a:r>
              <a:rPr lang="en-GB" altLang="en-US" sz="2400" dirty="0"/>
              <a:t>Signs &amp; Symptoms</a:t>
            </a:r>
          </a:p>
          <a:p>
            <a:pPr marL="0" indent="0">
              <a:buNone/>
            </a:pPr>
            <a:r>
              <a:rPr lang="en-GB" altLang="en-US" sz="2400" dirty="0"/>
              <a:t>The first symptom of MRS is usually swelling of the upper lip, lower lip, one or both cheeks, eyelids, or rarely, one side of the scalp. The first episode may resolve in hours or days, but swelling may be more severe and last longer in subsequent episodes and can become permanent. The enlarged lips may appear cracked and </a:t>
            </a:r>
            <a:r>
              <a:rPr lang="en-GB" altLang="en-US" sz="2400" dirty="0" err="1"/>
              <a:t>discolored</a:t>
            </a:r>
            <a:r>
              <a:rPr lang="en-GB" altLang="en-US" sz="2400" dirty="0"/>
              <a:t> and can be painful. Fever, headache and visual disturbances sometimes occur with an episode. A fissured tongue is seen in 20-40% of those affected and may be present since birth. Salivary gland secretion may be reduced and the sense of taste may be diminished. Facial palsy occurs in about 30% of those affected. It usually occurs after episodes of lip swelling have already occurred but is sometimes the first symptom. The facial palsy can be on one side or both, resolves initially, but can become permanent.</a:t>
            </a:r>
          </a:p>
          <a:p>
            <a:pPr marL="0" indent="0">
              <a:buNone/>
            </a:pPr>
            <a:r>
              <a:rPr lang="en-GB" altLang="en-US" sz="2400" dirty="0"/>
              <a:t>Causes</a:t>
            </a:r>
          </a:p>
          <a:p>
            <a:pPr marL="0" indent="0">
              <a:buNone/>
            </a:pPr>
            <a:r>
              <a:rPr lang="en-GB" altLang="en-US" sz="2400" dirty="0"/>
              <a:t>MRS is thought to be caused by genetic factors in some cases because families have been described in which multiple members are affected. MRS is sometimes a symptom of another condition such as Crohn’s disease or sarcoidosis. </a:t>
            </a: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r>
              <a:rPr lang="en-GB" sz="3200" dirty="0" err="1">
                <a:solidFill>
                  <a:srgbClr val="FFFFFF"/>
                </a:solidFill>
                <a:latin typeface="Corbel" panose="020B0503020204020204" pitchFamily="34" charset="0"/>
              </a:rPr>
              <a:t>Melkersson</a:t>
            </a:r>
            <a:r>
              <a:rPr lang="en-GB" sz="3200" dirty="0">
                <a:solidFill>
                  <a:srgbClr val="FFFFFF"/>
                </a:solidFill>
                <a:latin typeface="Corbel" panose="020B0503020204020204" pitchFamily="34" charset="0"/>
              </a:rPr>
              <a:t>-Rosenthal syndrome</a:t>
            </a:r>
            <a:r>
              <a:rPr lang="en-GB" sz="3200" dirty="0">
                <a:latin typeface="+mn-lt"/>
              </a:rPr>
              <a:t>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2182368942"/>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F39AFFB-16F1-48A7-8D27-0E8030082F4D}"/>
              </a:ext>
            </a:extLst>
          </p:cNvPr>
          <p:cNvSpPr>
            <a:spLocks noGrp="1"/>
          </p:cNvSpPr>
          <p:nvPr>
            <p:ph type="dt" sz="half" idx="10"/>
          </p:nvPr>
        </p:nvSpPr>
        <p:spPr/>
        <p:txBody>
          <a:bodyPr/>
          <a:lstStyle/>
          <a:p>
            <a:endParaRPr lang="en-GB" altLang="en-US" dirty="0">
              <a:solidFill>
                <a:schemeClr val="bg2"/>
              </a:solidFill>
            </a:endParaRPr>
          </a:p>
        </p:txBody>
      </p:sp>
      <p:sp>
        <p:nvSpPr>
          <p:cNvPr id="58370" name="Rectangle 2">
            <a:extLst>
              <a:ext uri="{FF2B5EF4-FFF2-40B4-BE49-F238E27FC236}">
                <a16:creationId xmlns:a16="http://schemas.microsoft.com/office/drawing/2014/main" id="{AF83CE94-AD53-441A-B88C-7C62E3E3BAC8}"/>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58371" name="Rectangle 3">
            <a:extLst>
              <a:ext uri="{FF2B5EF4-FFF2-40B4-BE49-F238E27FC236}">
                <a16:creationId xmlns:a16="http://schemas.microsoft.com/office/drawing/2014/main" id="{0FA1B65B-7D81-409E-8DBD-A9026308788A}"/>
              </a:ext>
            </a:extLst>
          </p:cNvPr>
          <p:cNvSpPr>
            <a:spLocks noGrp="1" noChangeArrowheads="1"/>
          </p:cNvSpPr>
          <p:nvPr>
            <p:ph type="body" idx="1"/>
          </p:nvPr>
        </p:nvSpPr>
        <p:spPr>
          <a:noFill/>
          <a:ln/>
        </p:spPr>
        <p:txBody>
          <a:bodyPr/>
          <a:lstStyle/>
          <a:p>
            <a:pPr algn="ctr" eaLnBrk="0" hangingPunct="0">
              <a:buFont typeface="Monotype Sorts" pitchFamily="2" charset="2"/>
              <a:buNone/>
            </a:pPr>
            <a:r>
              <a:rPr lang="en-GB" altLang="en-US" sz="2400" dirty="0">
                <a:solidFill>
                  <a:srgbClr val="FFFFFF"/>
                </a:solidFill>
              </a:rPr>
              <a:t>Others</a:t>
            </a:r>
          </a:p>
          <a:p>
            <a:pPr eaLnBrk="0" hangingPunct="0">
              <a:buFont typeface="Monotype Sorts" pitchFamily="2" charset="2"/>
              <a:buNone/>
            </a:pPr>
            <a:r>
              <a:rPr lang="en-GB" altLang="en-US" sz="2400" dirty="0" err="1">
                <a:solidFill>
                  <a:srgbClr val="FFFFFF"/>
                </a:solidFill>
              </a:rPr>
              <a:t>Melkersson</a:t>
            </a:r>
            <a:r>
              <a:rPr lang="en-GB" altLang="en-US" sz="2400" dirty="0">
                <a:solidFill>
                  <a:srgbClr val="FFFFFF"/>
                </a:solidFill>
              </a:rPr>
              <a:t>-Rosenthal syndrome</a:t>
            </a:r>
          </a:p>
          <a:p>
            <a:pPr eaLnBrk="0" hangingPunct="0">
              <a:buFont typeface="Monotype Sorts" pitchFamily="2" charset="2"/>
              <a:buNone/>
            </a:pPr>
            <a:r>
              <a:rPr lang="en-GB" altLang="en-US" sz="2400" dirty="0">
                <a:solidFill>
                  <a:srgbClr val="FFFFFF"/>
                </a:solidFill>
              </a:rPr>
              <a:t>Sarcoid</a:t>
            </a:r>
          </a:p>
          <a:p>
            <a:pPr eaLnBrk="0" hangingPunct="0">
              <a:buFont typeface="Monotype Sorts" pitchFamily="2" charset="2"/>
              <a:buNone/>
            </a:pPr>
            <a:r>
              <a:rPr lang="en-GB" altLang="en-US" sz="2400" dirty="0">
                <a:solidFill>
                  <a:srgbClr val="FFFFFF"/>
                </a:solidFill>
              </a:rPr>
              <a:t>leukaemia</a:t>
            </a:r>
          </a:p>
          <a:p>
            <a:pPr eaLnBrk="0" hangingPunct="0">
              <a:buFont typeface="Monotype Sorts" pitchFamily="2" charset="2"/>
              <a:buNone/>
            </a:pPr>
            <a:r>
              <a:rPr lang="en-GB" altLang="en-US" sz="2400" dirty="0">
                <a:solidFill>
                  <a:srgbClr val="FFFFFF"/>
                </a:solidFill>
              </a:rPr>
              <a:t>Guillain-Barré syndrome</a:t>
            </a:r>
          </a:p>
          <a:p>
            <a:pPr eaLnBrk="0" hangingPunct="0">
              <a:buFont typeface="Monotype Sorts" pitchFamily="2" charset="2"/>
              <a:buNone/>
            </a:pPr>
            <a:r>
              <a:rPr lang="en-GB" altLang="en-US" sz="2400" dirty="0">
                <a:solidFill>
                  <a:srgbClr val="FFFFFF"/>
                </a:solidFill>
              </a:rPr>
              <a:t>Moebius’ syndrome</a:t>
            </a:r>
          </a:p>
        </p:txBody>
      </p:sp>
    </p:spTree>
    <p:extLst>
      <p:ext uri="{BB962C8B-B14F-4D97-AF65-F5344CB8AC3E}">
        <p14:creationId xmlns:p14="http://schemas.microsoft.com/office/powerpoint/2010/main" val="37423008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a:extLst>
              <a:ext uri="{FF2B5EF4-FFF2-40B4-BE49-F238E27FC236}">
                <a16:creationId xmlns:a16="http://schemas.microsoft.com/office/drawing/2014/main" id="{AFE9E977-9585-4F66-9571-DB13762B0431}"/>
              </a:ext>
            </a:extLst>
          </p:cNvPr>
          <p:cNvSpPr>
            <a:spLocks noGrp="1"/>
          </p:cNvSpPr>
          <p:nvPr>
            <p:ph type="dt" sz="half" idx="10"/>
          </p:nvPr>
        </p:nvSpPr>
        <p:spPr/>
        <p:txBody>
          <a:bodyPr/>
          <a:lstStyle/>
          <a:p>
            <a:endParaRPr lang="en-GB" altLang="en-US" dirty="0">
              <a:solidFill>
                <a:schemeClr val="bg2"/>
              </a:solidFill>
            </a:endParaRPr>
          </a:p>
        </p:txBody>
      </p:sp>
      <p:sp>
        <p:nvSpPr>
          <p:cNvPr id="57350" name="Text Box 6">
            <a:extLst>
              <a:ext uri="{FF2B5EF4-FFF2-40B4-BE49-F238E27FC236}">
                <a16:creationId xmlns:a16="http://schemas.microsoft.com/office/drawing/2014/main" id="{DB5D2267-AAA9-40E7-BCB2-6AEC1D9B7BDB}"/>
              </a:ext>
            </a:extLst>
          </p:cNvPr>
          <p:cNvSpPr txBox="1">
            <a:spLocks noChangeArrowheads="1"/>
          </p:cNvSpPr>
          <p:nvPr/>
        </p:nvSpPr>
        <p:spPr bwMode="auto">
          <a:xfrm>
            <a:off x="474663" y="5486400"/>
            <a:ext cx="48085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200" dirty="0">
                <a:latin typeface="+mn-lt"/>
              </a:rPr>
              <a:t>Moebius’ syndrome</a:t>
            </a:r>
            <a:endParaRPr lang="en-GB" altLang="en-US" sz="1800" dirty="0">
              <a:latin typeface="+mn-lt"/>
            </a:endParaRPr>
          </a:p>
        </p:txBody>
      </p:sp>
    </p:spTree>
    <p:extLst>
      <p:ext uri="{BB962C8B-B14F-4D97-AF65-F5344CB8AC3E}">
        <p14:creationId xmlns:p14="http://schemas.microsoft.com/office/powerpoint/2010/main" val="1849260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fontScale="85000" lnSpcReduction="20000"/>
          </a:bodyPr>
          <a:lstStyle/>
          <a:p>
            <a:pPr marL="0" indent="0">
              <a:buNone/>
            </a:pPr>
            <a:r>
              <a:rPr lang="en-GB" altLang="en-US" sz="2400" dirty="0" err="1"/>
              <a:t>lMoebius</a:t>
            </a:r>
            <a:r>
              <a:rPr lang="en-GB" altLang="en-US" sz="2400" dirty="0"/>
              <a:t> syndrome is a rare neurological disorder characterized by weakness or paralysis (palsy) of multiple cranial nerves, most often the 6th (abducens) and 7th (facial) nerves. Other cranial nerves are sometimes affected. The disorder is present at birth (congenital). If the 7th nerve is involved, the individual with Moebius syndrome is unable to smile, frown, pucker the lips, raise the eyebrows, or close the eyelids. If the 6th nerve is affected, the eye cannot turn outward past the midline. Other abnormalities include underdevelopment of the pectoral muscles and defects of the limbs. Moebius syndrome is not progressive. The exact cause is unknown. It appears to occur randomly (sporadically) in most cases; however, some cases occur in families suggesting that there may be a genetic component.</a:t>
            </a:r>
          </a:p>
          <a:p>
            <a:pPr marL="0" indent="0">
              <a:buNone/>
            </a:pPr>
            <a:r>
              <a:rPr lang="en-GB" altLang="en-US" sz="2400" dirty="0"/>
              <a:t>Introduction </a:t>
            </a:r>
          </a:p>
          <a:p>
            <a:pPr marL="0" indent="0">
              <a:buNone/>
            </a:pPr>
            <a:r>
              <a:rPr lang="en-GB" altLang="en-US" sz="2400" dirty="0"/>
              <a:t>Congenital facial and abducens palsy was first described by Von </a:t>
            </a:r>
            <a:r>
              <a:rPr lang="en-GB" altLang="en-US" sz="2400" dirty="0" err="1"/>
              <a:t>Graefe</a:t>
            </a:r>
            <a:r>
              <a:rPr lang="en-GB" altLang="en-US" sz="2400" dirty="0"/>
              <a:t> (1880) and Moebius (1888), a German neurologist after whom the syndrome was later named.</a:t>
            </a: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r>
              <a:rPr lang="en-GB" sz="3200" dirty="0">
                <a:solidFill>
                  <a:srgbClr val="FFFFFF"/>
                </a:solidFill>
                <a:latin typeface="Corbel" panose="020B0503020204020204" pitchFamily="34" charset="0"/>
              </a:rPr>
              <a:t>Moebius’ syndrome</a:t>
            </a:r>
            <a:endParaRPr lang="en-GB" sz="1800" dirty="0">
              <a:solidFill>
                <a:srgbClr val="FFFFFF"/>
              </a:solidFill>
              <a:latin typeface="Corbel" panose="020B0503020204020204" pitchFamily="34" charset="0"/>
            </a:endParaRPr>
          </a:p>
          <a:p>
            <a:pPr lvl="0" eaLnBrk="1" fontAlgn="auto" hangingPunct="1">
              <a:lnSpc>
                <a:spcPct val="90000"/>
              </a:lnSpc>
              <a:spcBef>
                <a:spcPts val="700"/>
              </a:spcBef>
              <a:spcAft>
                <a:spcPts val="0"/>
              </a:spcAft>
              <a:buClr>
                <a:schemeClr val="tx2"/>
              </a:buClr>
              <a:buSzPct val="95000"/>
              <a:defRPr/>
            </a:pPr>
            <a:r>
              <a:rPr lang="en-GB" sz="3200" dirty="0">
                <a:latin typeface="+mn-lt"/>
              </a:rPr>
              <a:t>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250480462"/>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DBBCD34-93A0-484B-90D0-FDF452A90066}"/>
              </a:ext>
            </a:extLst>
          </p:cNvPr>
          <p:cNvSpPr>
            <a:spLocks noGrp="1"/>
          </p:cNvSpPr>
          <p:nvPr>
            <p:ph type="dt" sz="half" idx="10"/>
          </p:nvPr>
        </p:nvSpPr>
        <p:spPr/>
        <p:txBody>
          <a:bodyPr/>
          <a:lstStyle/>
          <a:p>
            <a:endParaRPr lang="en-GB" altLang="en-US" dirty="0">
              <a:solidFill>
                <a:schemeClr val="bg2"/>
              </a:solidFill>
            </a:endParaRPr>
          </a:p>
        </p:txBody>
      </p:sp>
      <p:sp>
        <p:nvSpPr>
          <p:cNvPr id="23554" name="Rectangle 2">
            <a:extLst>
              <a:ext uri="{FF2B5EF4-FFF2-40B4-BE49-F238E27FC236}">
                <a16:creationId xmlns:a16="http://schemas.microsoft.com/office/drawing/2014/main" id="{E1D7A8A6-7CA9-4ED8-B74A-9C551D02A9D6}"/>
              </a:ext>
            </a:extLst>
          </p:cNvPr>
          <p:cNvSpPr>
            <a:spLocks noGrp="1" noChangeArrowheads="1"/>
          </p:cNvSpPr>
          <p:nvPr>
            <p:ph type="title"/>
          </p:nvPr>
        </p:nvSpPr>
        <p:spPr>
          <a:noFill/>
          <a:ln/>
        </p:spPr>
        <p:txBody>
          <a:bodyPr/>
          <a:lstStyle/>
          <a:p>
            <a:pPr eaLnBrk="0" hangingPunct="0"/>
            <a:r>
              <a:rPr lang="en-GB" altLang="en-US" b="1" dirty="0">
                <a:solidFill>
                  <a:schemeClr val="tx1"/>
                </a:solidFill>
                <a:latin typeface="+mn-lt"/>
              </a:rPr>
              <a:t>Causes of facial palsy</a:t>
            </a:r>
          </a:p>
        </p:txBody>
      </p:sp>
      <p:sp>
        <p:nvSpPr>
          <p:cNvPr id="23555" name="Rectangle 3">
            <a:extLst>
              <a:ext uri="{FF2B5EF4-FFF2-40B4-BE49-F238E27FC236}">
                <a16:creationId xmlns:a16="http://schemas.microsoft.com/office/drawing/2014/main" id="{C6641D3D-21CA-48C0-9928-253B3998C22A}"/>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Bell’s palsy					51%</a:t>
            </a:r>
          </a:p>
          <a:p>
            <a:pPr eaLnBrk="0" hangingPunct="0">
              <a:buFont typeface="Monotype Sorts" pitchFamily="2" charset="2"/>
              <a:buNone/>
            </a:pPr>
            <a:r>
              <a:rPr lang="en-GB" altLang="en-US" sz="2800" dirty="0">
                <a:solidFill>
                  <a:srgbClr val="FFFFFF"/>
                </a:solidFill>
              </a:rPr>
              <a:t>Trauma					23%</a:t>
            </a:r>
          </a:p>
          <a:p>
            <a:pPr eaLnBrk="0" hangingPunct="0">
              <a:buFont typeface="Monotype Sorts" pitchFamily="2" charset="2"/>
              <a:buNone/>
            </a:pPr>
            <a:r>
              <a:rPr lang="en-GB" altLang="en-US" sz="2800" dirty="0">
                <a:solidFill>
                  <a:srgbClr val="FFFFFF"/>
                </a:solidFill>
              </a:rPr>
              <a:t>Ramsay Hunt syndrome			7%</a:t>
            </a:r>
          </a:p>
          <a:p>
            <a:pPr eaLnBrk="0" hangingPunct="0">
              <a:buFont typeface="Monotype Sorts" pitchFamily="2" charset="2"/>
              <a:buNone/>
            </a:pPr>
            <a:r>
              <a:rPr lang="en-GB" altLang="en-US" sz="2800" dirty="0">
                <a:solidFill>
                  <a:srgbClr val="FFFFFF"/>
                </a:solidFill>
              </a:rPr>
              <a:t>Neoplasm					5%</a:t>
            </a:r>
          </a:p>
          <a:p>
            <a:pPr eaLnBrk="0" hangingPunct="0">
              <a:buFont typeface="Monotype Sorts" pitchFamily="2" charset="2"/>
              <a:buNone/>
            </a:pPr>
            <a:r>
              <a:rPr lang="en-GB" altLang="en-US" sz="2800" dirty="0">
                <a:solidFill>
                  <a:srgbClr val="FFFFFF"/>
                </a:solidFill>
              </a:rPr>
              <a:t>Congenital					4%</a:t>
            </a:r>
          </a:p>
          <a:p>
            <a:pPr eaLnBrk="0" hangingPunct="0">
              <a:buFont typeface="Monotype Sorts" pitchFamily="2" charset="2"/>
              <a:buNone/>
            </a:pPr>
            <a:r>
              <a:rPr lang="en-GB" altLang="en-US" sz="2800" dirty="0">
                <a:solidFill>
                  <a:srgbClr val="FFFFFF"/>
                </a:solidFill>
              </a:rPr>
              <a:t>Infection					4%</a:t>
            </a:r>
          </a:p>
          <a:p>
            <a:pPr eaLnBrk="0" hangingPunct="0">
              <a:buFont typeface="Monotype Sorts" pitchFamily="2" charset="2"/>
              <a:buNone/>
            </a:pPr>
            <a:r>
              <a:rPr lang="en-GB" altLang="en-US" sz="2800" dirty="0">
                <a:solidFill>
                  <a:srgbClr val="FFFFFF"/>
                </a:solidFill>
              </a:rPr>
              <a:t>Hemifacial spasm				3%</a:t>
            </a:r>
          </a:p>
          <a:p>
            <a:pPr eaLnBrk="0" hangingPunct="0">
              <a:buFont typeface="Monotype Sorts" pitchFamily="2" charset="2"/>
              <a:buNone/>
            </a:pPr>
            <a:r>
              <a:rPr lang="en-GB" altLang="en-US" sz="2800" dirty="0">
                <a:solidFill>
                  <a:srgbClr val="FFFFFF"/>
                </a:solidFill>
              </a:rPr>
              <a:t>CNS disease				1%</a:t>
            </a:r>
          </a:p>
        </p:txBody>
      </p:sp>
    </p:spTree>
    <p:extLst>
      <p:ext uri="{BB962C8B-B14F-4D97-AF65-F5344CB8AC3E}">
        <p14:creationId xmlns:p14="http://schemas.microsoft.com/office/powerpoint/2010/main" val="13894637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 repair of transection </a:t>
            </a:r>
          </a:p>
        </p:txBody>
      </p:sp>
      <p:sp>
        <p:nvSpPr>
          <p:cNvPr id="3" name="Content Placeholder 2">
            <a:extLst>
              <a:ext uri="{FF2B5EF4-FFF2-40B4-BE49-F238E27FC236}">
                <a16:creationId xmlns:a16="http://schemas.microsoft.com/office/drawing/2014/main" id="{95E31C8A-A47D-448E-B4DA-F7FFF2BD5E07}"/>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062123526"/>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5874" name="Rectangle 2">
            <a:extLst>
              <a:ext uri="{FF2B5EF4-FFF2-40B4-BE49-F238E27FC236}">
                <a16:creationId xmlns:a16="http://schemas.microsoft.com/office/drawing/2014/main" id="{8B3B6900-039A-4563-BBC9-5B99AB7865E4}"/>
              </a:ext>
            </a:extLst>
          </p:cNvPr>
          <p:cNvSpPr>
            <a:spLocks noGrp="1" noChangeArrowheads="1"/>
          </p:cNvSpPr>
          <p:nvPr>
            <p:ph type="title"/>
          </p:nvPr>
        </p:nvSpPr>
        <p:spPr>
          <a:xfrm>
            <a:off x="0" y="274638"/>
            <a:ext cx="9144000" cy="1143000"/>
          </a:xfrm>
        </p:spPr>
        <p:txBody>
          <a:bodyPr/>
          <a:lstStyle/>
          <a:p>
            <a:r>
              <a:rPr lang="en-GB" altLang="en-US" dirty="0">
                <a:latin typeface="+mn-lt"/>
              </a:rPr>
              <a:t>Dynamic facial nerve reanimation </a:t>
            </a:r>
          </a:p>
        </p:txBody>
      </p:sp>
      <p:sp>
        <p:nvSpPr>
          <p:cNvPr id="335875" name="Rectangle 3">
            <a:extLst>
              <a:ext uri="{FF2B5EF4-FFF2-40B4-BE49-F238E27FC236}">
                <a16:creationId xmlns:a16="http://schemas.microsoft.com/office/drawing/2014/main" id="{F2091D94-7864-4CD8-9E72-40B08926E4F3}"/>
              </a:ext>
            </a:extLst>
          </p:cNvPr>
          <p:cNvSpPr>
            <a:spLocks noGrp="1" noChangeArrowheads="1"/>
          </p:cNvSpPr>
          <p:nvPr>
            <p:ph type="body" idx="1"/>
          </p:nvPr>
        </p:nvSpPr>
        <p:spPr>
          <a:xfrm>
            <a:off x="457200" y="2187575"/>
            <a:ext cx="8229600" cy="3938588"/>
          </a:xfrm>
        </p:spPr>
        <p:txBody>
          <a:bodyPr/>
          <a:lstStyle/>
          <a:p>
            <a:pPr marL="68580" indent="0">
              <a:buNone/>
            </a:pPr>
            <a:r>
              <a:rPr lang="en-GB" altLang="en-US" dirty="0">
                <a:effectLst/>
              </a:rPr>
              <a:t>Direct end-to-end coaptation</a:t>
            </a:r>
          </a:p>
          <a:p>
            <a:pPr marL="68580" indent="0">
              <a:buNone/>
            </a:pPr>
            <a:endParaRPr lang="en-GB" altLang="en-US" dirty="0">
              <a:effectLst/>
            </a:endParaRPr>
          </a:p>
          <a:p>
            <a:pPr marL="68580" indent="0">
              <a:buNone/>
            </a:pPr>
            <a:r>
              <a:rPr lang="en-GB" altLang="en-US" dirty="0">
                <a:effectLst/>
              </a:rPr>
              <a:t>Nerve interposition graft (cable)</a:t>
            </a:r>
          </a:p>
          <a:p>
            <a:pPr marL="68580" indent="0">
              <a:buNone/>
            </a:pPr>
            <a:endParaRPr lang="en-GB" altLang="en-US" dirty="0">
              <a:effectLst/>
            </a:endParaRPr>
          </a:p>
          <a:p>
            <a:pPr marL="68580" indent="0">
              <a:buNone/>
            </a:pPr>
            <a:r>
              <a:rPr lang="en-GB" altLang="en-US" dirty="0">
                <a:effectLst/>
              </a:rPr>
              <a:t>Classical Facial-Hypoglossal coaptation</a:t>
            </a:r>
          </a:p>
          <a:p>
            <a:endParaRPr lang="en-GB" altLang="en-US" dirty="0">
              <a:effectLst/>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66CAD94F-1D27-4E37-9A3A-9A31C3F853F0}"/>
              </a:ext>
            </a:extLst>
          </p:cNvPr>
          <p:cNvSpPr>
            <a:spLocks noGrp="1" noChangeArrowheads="1"/>
          </p:cNvSpPr>
          <p:nvPr>
            <p:ph type="title"/>
          </p:nvPr>
        </p:nvSpPr>
        <p:spPr>
          <a:xfrm>
            <a:off x="457200" y="274638"/>
            <a:ext cx="8229600" cy="838200"/>
          </a:xfrm>
        </p:spPr>
        <p:txBody>
          <a:bodyPr/>
          <a:lstStyle/>
          <a:p>
            <a:r>
              <a:rPr lang="en-GB" altLang="en-US" dirty="0">
                <a:latin typeface="+mn-lt"/>
              </a:rPr>
              <a:t>Nerve coaptation</a:t>
            </a:r>
          </a:p>
        </p:txBody>
      </p:sp>
      <p:sp>
        <p:nvSpPr>
          <p:cNvPr id="3" name="Chart Placeholder 2">
            <a:extLst>
              <a:ext uri="{FF2B5EF4-FFF2-40B4-BE49-F238E27FC236}">
                <a16:creationId xmlns:a16="http://schemas.microsoft.com/office/drawing/2014/main" id="{8A513D18-267B-47F5-8C32-5D016DF20035}"/>
              </a:ext>
            </a:extLst>
          </p:cNvPr>
          <p:cNvSpPr>
            <a:spLocks noGrp="1"/>
          </p:cNvSpPr>
          <p:nvPr>
            <p:ph type="chart" idx="1"/>
          </p:nvPr>
        </p:nvSpPr>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a:bodyPr>
          <a:lstStyle/>
          <a:p>
            <a:pPr marL="0" indent="0" eaLnBrk="1" hangingPunct="1">
              <a:buNone/>
            </a:pPr>
            <a:r>
              <a:rPr lang="en-GB" altLang="en-US" dirty="0">
                <a:effectLst/>
              </a:rPr>
              <a:t> s m a r t</a:t>
            </a: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objectives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3804526844"/>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66CAD94F-1D27-4E37-9A3A-9A31C3F853F0}"/>
              </a:ext>
            </a:extLst>
          </p:cNvPr>
          <p:cNvSpPr>
            <a:spLocks noGrp="1" noChangeArrowheads="1"/>
          </p:cNvSpPr>
          <p:nvPr>
            <p:ph type="title"/>
          </p:nvPr>
        </p:nvSpPr>
        <p:spPr>
          <a:xfrm>
            <a:off x="457200" y="274638"/>
            <a:ext cx="8229600" cy="838200"/>
          </a:xfrm>
        </p:spPr>
        <p:txBody>
          <a:bodyPr/>
          <a:lstStyle/>
          <a:p>
            <a:r>
              <a:rPr lang="en-GB" altLang="en-US" dirty="0">
                <a:latin typeface="+mn-lt"/>
              </a:rPr>
              <a:t>Nerve </a:t>
            </a:r>
            <a:r>
              <a:rPr lang="en-GB" altLang="en-US" strike="sngStrike" dirty="0">
                <a:latin typeface="+mn-lt"/>
              </a:rPr>
              <a:t>anastomosis</a:t>
            </a:r>
          </a:p>
        </p:txBody>
      </p:sp>
      <p:sp>
        <p:nvSpPr>
          <p:cNvPr id="3" name="Chart Placeholder 2">
            <a:extLst>
              <a:ext uri="{FF2B5EF4-FFF2-40B4-BE49-F238E27FC236}">
                <a16:creationId xmlns:a16="http://schemas.microsoft.com/office/drawing/2014/main" id="{55BFD1B1-1DD1-4FA7-9EB2-EFAA809F630B}"/>
              </a:ext>
            </a:extLst>
          </p:cNvPr>
          <p:cNvSpPr>
            <a:spLocks noGrp="1"/>
          </p:cNvSpPr>
          <p:nvPr>
            <p:ph type="chart" idx="1"/>
          </p:nvPr>
        </p:nvSpPr>
        <p:spPr/>
      </p:sp>
    </p:spTree>
    <p:extLst>
      <p:ext uri="{BB962C8B-B14F-4D97-AF65-F5344CB8AC3E}">
        <p14:creationId xmlns:p14="http://schemas.microsoft.com/office/powerpoint/2010/main" val="32154326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1333" name="Rectangle 5">
            <a:extLst>
              <a:ext uri="{FF2B5EF4-FFF2-40B4-BE49-F238E27FC236}">
                <a16:creationId xmlns:a16="http://schemas.microsoft.com/office/drawing/2014/main" id="{AA86E29B-BD71-404F-8C16-95781362E44E}"/>
              </a:ext>
            </a:extLst>
          </p:cNvPr>
          <p:cNvSpPr>
            <a:spLocks noChangeArrowheads="1"/>
          </p:cNvSpPr>
          <p:nvPr/>
        </p:nvSpPr>
        <p:spPr bwMode="auto">
          <a:xfrm>
            <a:off x="457200" y="274638"/>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rgbClr val="FFCC00"/>
                </a:solidFill>
                <a:effectLst>
                  <a:outerShdw blurRad="38100" dist="38100" dir="2700000" algn="tl">
                    <a:srgbClr val="FFFFFF"/>
                  </a:outerShdw>
                </a:effectLst>
                <a:latin typeface="Comic Sans MS" panose="030F0702030302020204" pitchFamily="66" charset="0"/>
              </a:defRPr>
            </a:lvl1pPr>
            <a:lvl2pPr algn="ctr">
              <a:defRPr sz="4400">
                <a:solidFill>
                  <a:srgbClr val="FFCC00"/>
                </a:solidFill>
                <a:effectLst>
                  <a:outerShdw blurRad="38100" dist="38100" dir="2700000" algn="tl">
                    <a:srgbClr val="FFFFFF"/>
                  </a:outerShdw>
                </a:effectLst>
                <a:latin typeface="Comic Sans MS" panose="030F0702030302020204" pitchFamily="66" charset="0"/>
              </a:defRPr>
            </a:lvl2pPr>
            <a:lvl3pPr algn="ctr">
              <a:defRPr sz="4400">
                <a:solidFill>
                  <a:srgbClr val="FFCC00"/>
                </a:solidFill>
                <a:effectLst>
                  <a:outerShdw blurRad="38100" dist="38100" dir="2700000" algn="tl">
                    <a:srgbClr val="FFFFFF"/>
                  </a:outerShdw>
                </a:effectLst>
                <a:latin typeface="Comic Sans MS" panose="030F0702030302020204" pitchFamily="66" charset="0"/>
              </a:defRPr>
            </a:lvl3pPr>
            <a:lvl4pPr algn="ctr">
              <a:defRPr sz="4400">
                <a:solidFill>
                  <a:srgbClr val="FFCC00"/>
                </a:solidFill>
                <a:effectLst>
                  <a:outerShdw blurRad="38100" dist="38100" dir="2700000" algn="tl">
                    <a:srgbClr val="FFFFFF"/>
                  </a:outerShdw>
                </a:effectLst>
                <a:latin typeface="Comic Sans MS" panose="030F0702030302020204" pitchFamily="66" charset="0"/>
              </a:defRPr>
            </a:lvl4pPr>
            <a:lvl5pPr algn="ctr">
              <a:defRPr sz="4400">
                <a:solidFill>
                  <a:srgbClr val="FFCC00"/>
                </a:solidFill>
                <a:effectLst>
                  <a:outerShdw blurRad="38100" dist="38100" dir="2700000" algn="tl">
                    <a:srgbClr val="FFFFFF"/>
                  </a:outerShdw>
                </a:effectLst>
                <a:latin typeface="Comic Sans MS" panose="030F0702030302020204" pitchFamily="66" charset="0"/>
              </a:defRPr>
            </a:lvl5pPr>
            <a:lvl6pPr marL="4572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6pPr>
            <a:lvl7pPr marL="9144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7pPr>
            <a:lvl8pPr marL="13716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8pPr>
            <a:lvl9pPr marL="18288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9pPr>
          </a:lstStyle>
          <a:p>
            <a:pPr algn="l"/>
            <a:r>
              <a:rPr lang="en-GB" altLang="en-US" dirty="0">
                <a:effectLst/>
                <a:latin typeface="+mn-lt"/>
              </a:rPr>
              <a:t>Nerve coaptation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226570" y="1772816"/>
            <a:ext cx="8502814" cy="5517232"/>
          </a:xfrm>
        </p:spPr>
        <p:txBody>
          <a:bodyPr>
            <a:normAutofit/>
          </a:bodyPr>
          <a:lstStyle/>
          <a:p>
            <a:pPr marL="0" indent="0">
              <a:buNone/>
            </a:pPr>
            <a:endParaRPr lang="en-GB" altLang="en-US" sz="1600" dirty="0"/>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donor grafts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2549237155"/>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E015ED-8F09-4636-A4EE-956270B8DFDA}"/>
              </a:ext>
            </a:extLst>
          </p:cNvPr>
          <p:cNvSpPr txBox="1">
            <a:spLocks noChangeArrowheads="1"/>
          </p:cNvSpPr>
          <p:nvPr/>
        </p:nvSpPr>
        <p:spPr>
          <a:xfrm>
            <a:off x="5652120" y="475551"/>
            <a:ext cx="3744416"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sural nerve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37706539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183986" y="1728192"/>
            <a:ext cx="8502814" cy="5517232"/>
          </a:xfrm>
        </p:spPr>
        <p:txBody>
          <a:bodyPr>
            <a:normAutofit/>
          </a:bodyPr>
          <a:lstStyle/>
          <a:p>
            <a:pPr marL="0" indent="0">
              <a:buNone/>
            </a:pPr>
            <a:r>
              <a:rPr lang="en-GB" altLang="en-US" sz="1600" dirty="0">
                <a:solidFill>
                  <a:srgbClr val="FFC000"/>
                </a:solidFill>
              </a:rPr>
              <a:t>OPERATIVE PROCEDURE</a:t>
            </a:r>
          </a:p>
          <a:p>
            <a:pPr marL="0" indent="0">
              <a:buNone/>
            </a:pPr>
            <a:r>
              <a:rPr lang="en-GB" altLang="en-US" sz="1600" dirty="0"/>
              <a:t>The sural nerve is best identified approximately 2 cm posterior to the lateral malleolus and approximately 1-2 cm proximal. In this area, the nerve has not undergone significant branching. </a:t>
            </a:r>
          </a:p>
          <a:p>
            <a:pPr marL="0" indent="0">
              <a:buNone/>
            </a:pPr>
            <a:endParaRPr lang="en-GB" altLang="en-US" sz="1600" dirty="0"/>
          </a:p>
          <a:p>
            <a:pPr marL="0" indent="0">
              <a:buNone/>
            </a:pPr>
            <a:r>
              <a:rPr lang="en-GB" altLang="en-US" sz="1600" dirty="0"/>
              <a:t>A horizontal incision is made in this area. If the small saphenous vein is visible, the nerve or a branch of it will be medial to it</a:t>
            </a:r>
          </a:p>
          <a:p>
            <a:pPr marL="0" indent="0">
              <a:buNone/>
            </a:pPr>
            <a:endParaRPr lang="en-GB" altLang="en-US" sz="1600" dirty="0"/>
          </a:p>
          <a:p>
            <a:pPr marL="0" indent="0">
              <a:buNone/>
            </a:pPr>
            <a:r>
              <a:rPr lang="en-GB" altLang="en-US" sz="1600" dirty="0"/>
              <a:t>The nerve is traced proximally for as long a segment as is required</a:t>
            </a:r>
          </a:p>
          <a:p>
            <a:pPr marL="0" indent="0">
              <a:buNone/>
            </a:pPr>
            <a:endParaRPr lang="en-GB" altLang="en-US" sz="1600" dirty="0"/>
          </a:p>
          <a:p>
            <a:pPr marL="0" indent="0">
              <a:buNone/>
            </a:pPr>
            <a:r>
              <a:rPr lang="en-GB" altLang="en-US" sz="1600" dirty="0"/>
              <a:t>If a branching pattern is required for facial reinnervation, the nerve is traced distally and branch points are identified. Often, the nerve does not branch significantly until reaching the lateral aspect of the foot</a:t>
            </a:r>
          </a:p>
          <a:p>
            <a:pPr marL="0" indent="0">
              <a:buNone/>
            </a:pPr>
            <a:endParaRPr lang="en-GB" altLang="en-US" sz="1600" dirty="0"/>
          </a:p>
          <a:p>
            <a:pPr marL="0" indent="0">
              <a:buNone/>
            </a:pPr>
            <a:r>
              <a:rPr lang="en-GB" altLang="en-US" sz="1600" dirty="0"/>
              <a:t>A longitudinal incision over the nerve may be used rather than "stair step" transverse incisions to harvest the nerve with minimal trauma, if indicated</a:t>
            </a: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sural nerve – cable graft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1839603987"/>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E015ED-8F09-4636-A4EE-956270B8DFDA}"/>
              </a:ext>
            </a:extLst>
          </p:cNvPr>
          <p:cNvSpPr txBox="1">
            <a:spLocks noChangeArrowheads="1"/>
          </p:cNvSpPr>
          <p:nvPr/>
        </p:nvSpPr>
        <p:spPr>
          <a:xfrm>
            <a:off x="5652120" y="475551"/>
            <a:ext cx="3744416"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great auricular </a:t>
            </a:r>
          </a:p>
          <a:p>
            <a:pPr lvl="0" eaLnBrk="1" fontAlgn="auto" hangingPunct="1">
              <a:lnSpc>
                <a:spcPct val="90000"/>
              </a:lnSpc>
              <a:spcBef>
                <a:spcPts val="700"/>
              </a:spcBef>
              <a:spcAft>
                <a:spcPts val="0"/>
              </a:spcAft>
              <a:buClr>
                <a:schemeClr val="tx2"/>
              </a:buClr>
              <a:buSzPct val="95000"/>
              <a:defRPr/>
            </a:pPr>
            <a:r>
              <a:rPr lang="en-GB" sz="3200" dirty="0">
                <a:latin typeface="+mn-lt"/>
              </a:rPr>
              <a:t>nerve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16398787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E015ED-8F09-4636-A4EE-956270B8DFDA}"/>
              </a:ext>
            </a:extLst>
          </p:cNvPr>
          <p:cNvSpPr txBox="1">
            <a:spLocks noChangeArrowheads="1"/>
          </p:cNvSpPr>
          <p:nvPr/>
        </p:nvSpPr>
        <p:spPr>
          <a:xfrm>
            <a:off x="5652120" y="475551"/>
            <a:ext cx="3744416"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great auricular </a:t>
            </a:r>
          </a:p>
          <a:p>
            <a:pPr lvl="0" eaLnBrk="1" fontAlgn="auto" hangingPunct="1">
              <a:lnSpc>
                <a:spcPct val="90000"/>
              </a:lnSpc>
              <a:spcBef>
                <a:spcPts val="700"/>
              </a:spcBef>
              <a:spcAft>
                <a:spcPts val="0"/>
              </a:spcAft>
              <a:buClr>
                <a:schemeClr val="tx2"/>
              </a:buClr>
              <a:buSzPct val="95000"/>
              <a:defRPr/>
            </a:pPr>
            <a:r>
              <a:rPr lang="en-GB" sz="3200" dirty="0">
                <a:latin typeface="+mn-lt"/>
              </a:rPr>
              <a:t>nerve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25010005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E015ED-8F09-4636-A4EE-956270B8DFDA}"/>
              </a:ext>
            </a:extLst>
          </p:cNvPr>
          <p:cNvSpPr txBox="1">
            <a:spLocks noChangeArrowheads="1"/>
          </p:cNvSpPr>
          <p:nvPr/>
        </p:nvSpPr>
        <p:spPr>
          <a:xfrm>
            <a:off x="5652120" y="475551"/>
            <a:ext cx="3744416"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great auricular </a:t>
            </a:r>
          </a:p>
          <a:p>
            <a:pPr lvl="0" eaLnBrk="1" fontAlgn="auto" hangingPunct="1">
              <a:lnSpc>
                <a:spcPct val="90000"/>
              </a:lnSpc>
              <a:spcBef>
                <a:spcPts val="700"/>
              </a:spcBef>
              <a:spcAft>
                <a:spcPts val="0"/>
              </a:spcAft>
              <a:buClr>
                <a:schemeClr val="tx2"/>
              </a:buClr>
              <a:buSzPct val="95000"/>
              <a:defRPr/>
            </a:pPr>
            <a:r>
              <a:rPr lang="en-GB" sz="3200" dirty="0">
                <a:latin typeface="+mn-lt"/>
              </a:rPr>
              <a:t>nerve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38812705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9970" name="Rectangle 2">
            <a:extLst>
              <a:ext uri="{FF2B5EF4-FFF2-40B4-BE49-F238E27FC236}">
                <a16:creationId xmlns:a16="http://schemas.microsoft.com/office/drawing/2014/main" id="{B4063252-DA0E-49C0-91F2-DA579AEFC647}"/>
              </a:ext>
            </a:extLst>
          </p:cNvPr>
          <p:cNvSpPr>
            <a:spLocks noGrp="1" noChangeArrowheads="1"/>
          </p:cNvSpPr>
          <p:nvPr>
            <p:ph type="title"/>
          </p:nvPr>
        </p:nvSpPr>
        <p:spPr/>
        <p:txBody>
          <a:bodyPr/>
          <a:lstStyle/>
          <a:p>
            <a:r>
              <a:rPr lang="en-GB" altLang="en-US" dirty="0">
                <a:latin typeface="+mn-lt"/>
              </a:rPr>
              <a:t>Study</a:t>
            </a:r>
          </a:p>
        </p:txBody>
      </p:sp>
      <p:sp>
        <p:nvSpPr>
          <p:cNvPr id="339971" name="Rectangle 3">
            <a:extLst>
              <a:ext uri="{FF2B5EF4-FFF2-40B4-BE49-F238E27FC236}">
                <a16:creationId xmlns:a16="http://schemas.microsoft.com/office/drawing/2014/main" id="{CFC803F3-9F71-4502-ABCE-8C9EB08319F6}"/>
              </a:ext>
            </a:extLst>
          </p:cNvPr>
          <p:cNvSpPr>
            <a:spLocks noGrp="1" noChangeArrowheads="1"/>
          </p:cNvSpPr>
          <p:nvPr>
            <p:ph type="body" idx="1"/>
          </p:nvPr>
        </p:nvSpPr>
        <p:spPr>
          <a:xfrm>
            <a:off x="457200" y="2019300"/>
            <a:ext cx="8507288" cy="4106863"/>
          </a:xfrm>
        </p:spPr>
        <p:txBody>
          <a:bodyPr>
            <a:normAutofit/>
          </a:bodyPr>
          <a:lstStyle/>
          <a:p>
            <a:pPr marL="0" indent="0">
              <a:buNone/>
            </a:pPr>
            <a:r>
              <a:rPr lang="en-GB" altLang="en-US" dirty="0">
                <a:effectLst/>
              </a:rPr>
              <a:t>Identify best method of repair</a:t>
            </a:r>
          </a:p>
          <a:p>
            <a:pPr marL="0" indent="0">
              <a:buNone/>
            </a:pPr>
            <a:endParaRPr lang="en-GB" altLang="en-US" dirty="0">
              <a:effectLst/>
            </a:endParaRPr>
          </a:p>
          <a:p>
            <a:pPr marL="0" indent="0">
              <a:buNone/>
            </a:pPr>
            <a:r>
              <a:rPr lang="en-GB" altLang="en-US" dirty="0">
                <a:effectLst/>
              </a:rPr>
              <a:t>Identify any predictive factors for a favourable outcome for repair</a:t>
            </a:r>
            <a:r>
              <a:rPr lang="en-GB" altLang="en-US" dirty="0"/>
              <a:t> </a:t>
            </a:r>
          </a:p>
        </p:txBody>
      </p:sp>
      <p:sp>
        <p:nvSpPr>
          <p:cNvPr id="4" name="Rectangle 3">
            <a:extLst>
              <a:ext uri="{FF2B5EF4-FFF2-40B4-BE49-F238E27FC236}">
                <a16:creationId xmlns:a16="http://schemas.microsoft.com/office/drawing/2014/main" id="{1A251E64-8F9C-4771-B637-AB0510A81C60}"/>
              </a:ext>
            </a:extLst>
          </p:cNvPr>
          <p:cNvSpPr txBox="1">
            <a:spLocks noChangeArrowheads="1"/>
          </p:cNvSpPr>
          <p:nvPr/>
        </p:nvSpPr>
        <p:spPr>
          <a:xfrm>
            <a:off x="3358208" y="260648"/>
            <a:ext cx="5328592" cy="1617043"/>
          </a:xfrm>
          <a:prstGeom prst="rect">
            <a:avLst/>
          </a:prstGeom>
        </p:spPr>
        <p:txBody>
          <a:bodyPr vert="horz">
            <a:normAutofit/>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580" indent="0" fontAlgn="auto">
              <a:spcAft>
                <a:spcPts val="0"/>
              </a:spcAft>
              <a:buFont typeface="Wingdings"/>
              <a:buNone/>
            </a:pPr>
            <a:r>
              <a:rPr lang="en-GB" sz="1800" u="sng" dirty="0" err="1">
                <a:hlinkClick r:id="rId3" tooltip="Otology &amp; neurotology : official publication of the American Otological Society, American Neurotology Society [and] European Academy of Otology and Neurotology."/>
              </a:rPr>
              <a:t>Otol</a:t>
            </a:r>
            <a:r>
              <a:rPr lang="en-GB" sz="1800" u="sng" dirty="0">
                <a:hlinkClick r:id="rId3" tooltip="Otology &amp; neurotology : official publication of the American Otological Society, American Neurotology Society [and] European Academy of Otology and Neurotology."/>
              </a:rPr>
              <a:t> </a:t>
            </a:r>
            <a:r>
              <a:rPr lang="en-GB" sz="1800" u="sng" dirty="0" err="1">
                <a:hlinkClick r:id="rId3" tooltip="Otology &amp; neurotology : official publication of the American Otological Society, American Neurotology Society [and] European Academy of Otology and Neurotology."/>
              </a:rPr>
              <a:t>Neurotol</a:t>
            </a:r>
            <a:r>
              <a:rPr lang="en-GB" sz="1800" u="sng" dirty="0">
                <a:hlinkClick r:id="rId3" tooltip="Otology &amp; neurotology : official publication of the American Otological Society, American Neurotology Society [and] European Academy of Otology and Neurotology."/>
              </a:rPr>
              <a:t>.</a:t>
            </a:r>
            <a:r>
              <a:rPr lang="en-GB" sz="1800" dirty="0"/>
              <a:t> 2005 Mar;26(2):284-91.</a:t>
            </a:r>
          </a:p>
          <a:p>
            <a:pPr marL="68580" indent="0" fontAlgn="auto">
              <a:spcAft>
                <a:spcPts val="0"/>
              </a:spcAft>
              <a:buFont typeface="Wingdings"/>
              <a:buNone/>
            </a:pPr>
            <a:r>
              <a:rPr lang="en-GB" sz="1800" b="1" dirty="0"/>
              <a:t>A comparison of surgical techniques used in dynamic reanimation of the paralyzed face</a:t>
            </a:r>
          </a:p>
          <a:p>
            <a:pPr marL="68580" indent="0" fontAlgn="auto">
              <a:spcAft>
                <a:spcPts val="0"/>
              </a:spcAft>
              <a:buFont typeface="Wingdings"/>
              <a:buNone/>
            </a:pPr>
            <a:r>
              <a:rPr lang="en-GB" sz="1800" u="sng" dirty="0">
                <a:hlinkClick r:id="rId4"/>
              </a:rPr>
              <a:t>Malik TH</a:t>
            </a:r>
            <a:r>
              <a:rPr lang="en-GB" sz="1800" dirty="0"/>
              <a:t>, </a:t>
            </a:r>
            <a:r>
              <a:rPr lang="en-GB" sz="1800" u="sng" dirty="0">
                <a:hlinkClick r:id="rId5"/>
              </a:rPr>
              <a:t>Kelly G</a:t>
            </a:r>
            <a:r>
              <a:rPr lang="en-GB" sz="1800" dirty="0"/>
              <a:t>, </a:t>
            </a:r>
            <a:r>
              <a:rPr lang="en-GB" sz="1800" u="sng" dirty="0">
                <a:hlinkClick r:id="rId6"/>
              </a:rPr>
              <a:t>Ahmed A</a:t>
            </a:r>
            <a:r>
              <a:rPr lang="en-GB" sz="1800" dirty="0"/>
              <a:t>, </a:t>
            </a:r>
            <a:r>
              <a:rPr lang="en-GB" sz="1800" u="sng" dirty="0">
                <a:hlinkClick r:id="rId7"/>
              </a:rPr>
              <a:t>Saeed SR</a:t>
            </a:r>
            <a:r>
              <a:rPr lang="en-GB" sz="1800" dirty="0"/>
              <a:t>, </a:t>
            </a:r>
            <a:r>
              <a:rPr lang="en-GB" sz="1800" u="sng" dirty="0">
                <a:hlinkClick r:id="rId8"/>
              </a:rPr>
              <a:t>Ramsden RT</a:t>
            </a:r>
            <a:endParaRPr lang="en-GB" sz="1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2018" name="Rectangle 2">
            <a:extLst>
              <a:ext uri="{FF2B5EF4-FFF2-40B4-BE49-F238E27FC236}">
                <a16:creationId xmlns:a16="http://schemas.microsoft.com/office/drawing/2014/main" id="{E79B0376-2A2C-42CE-A83E-EE953BF9A69B}"/>
              </a:ext>
            </a:extLst>
          </p:cNvPr>
          <p:cNvSpPr>
            <a:spLocks noGrp="1" noChangeArrowheads="1"/>
          </p:cNvSpPr>
          <p:nvPr>
            <p:ph type="title"/>
          </p:nvPr>
        </p:nvSpPr>
        <p:spPr/>
        <p:txBody>
          <a:bodyPr/>
          <a:lstStyle/>
          <a:p>
            <a:r>
              <a:rPr lang="en-GB" altLang="en-US" dirty="0">
                <a:latin typeface="+mn-lt"/>
              </a:rPr>
              <a:t>Methods</a:t>
            </a:r>
          </a:p>
        </p:txBody>
      </p:sp>
      <p:sp>
        <p:nvSpPr>
          <p:cNvPr id="342019" name="Rectangle 3">
            <a:extLst>
              <a:ext uri="{FF2B5EF4-FFF2-40B4-BE49-F238E27FC236}">
                <a16:creationId xmlns:a16="http://schemas.microsoft.com/office/drawing/2014/main" id="{88D60144-9A82-42CB-BD55-92953118FEAA}"/>
              </a:ext>
            </a:extLst>
          </p:cNvPr>
          <p:cNvSpPr>
            <a:spLocks noGrp="1" noChangeArrowheads="1"/>
          </p:cNvSpPr>
          <p:nvPr>
            <p:ph type="body" idx="1"/>
          </p:nvPr>
        </p:nvSpPr>
        <p:spPr/>
        <p:txBody>
          <a:bodyPr/>
          <a:lstStyle/>
          <a:p>
            <a:pPr marL="0" indent="0">
              <a:buNone/>
            </a:pPr>
            <a:r>
              <a:rPr lang="en-GB" altLang="en-US" dirty="0">
                <a:effectLst/>
              </a:rPr>
              <a:t>Retrospective study of facial nerve repairs</a:t>
            </a:r>
          </a:p>
          <a:p>
            <a:pPr marL="0" indent="0">
              <a:buNone/>
            </a:pPr>
            <a:r>
              <a:rPr lang="en-GB" altLang="en-US" dirty="0">
                <a:effectLst/>
              </a:rPr>
              <a:t>Review of case records</a:t>
            </a:r>
          </a:p>
          <a:p>
            <a:pPr marL="0" indent="0">
              <a:buNone/>
            </a:pPr>
            <a:r>
              <a:rPr lang="en-GB" altLang="en-US" dirty="0">
                <a:effectLst/>
              </a:rPr>
              <a:t>1978 and 2000</a:t>
            </a:r>
          </a:p>
          <a:p>
            <a:pPr marL="0" indent="0">
              <a:buNone/>
            </a:pPr>
            <a:r>
              <a:rPr lang="en-GB" altLang="en-US" dirty="0">
                <a:effectLst/>
              </a:rPr>
              <a:t>All aetiologies</a:t>
            </a:r>
          </a:p>
          <a:p>
            <a:pPr marL="0" indent="0">
              <a:buNone/>
            </a:pPr>
            <a:endParaRPr lang="en-GB" altLang="en-US" dirty="0">
              <a:effectLst/>
            </a:endParaRPr>
          </a:p>
          <a:p>
            <a:pPr marL="0" indent="0">
              <a:buNone/>
            </a:pPr>
            <a:r>
              <a:rPr lang="en-GB" altLang="en-US" dirty="0">
                <a:effectLst/>
              </a:rPr>
              <a:t>Manchester Royal Infirmary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a:bodyPr>
          <a:lstStyle/>
          <a:p>
            <a:pPr marL="0" indent="0" eaLnBrk="1" hangingPunct="1">
              <a:buNone/>
            </a:pPr>
            <a:r>
              <a:rPr lang="en-GB" altLang="en-US" dirty="0">
                <a:effectLst/>
              </a:rPr>
              <a:t> s m a r t</a:t>
            </a: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objectives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3621925368"/>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6114" name="Rectangle 2">
            <a:extLst>
              <a:ext uri="{FF2B5EF4-FFF2-40B4-BE49-F238E27FC236}">
                <a16:creationId xmlns:a16="http://schemas.microsoft.com/office/drawing/2014/main" id="{83EA6E4B-6239-4EFD-840B-5FFF4A9681E9}"/>
              </a:ext>
            </a:extLst>
          </p:cNvPr>
          <p:cNvSpPr>
            <a:spLocks noGrp="1" noChangeArrowheads="1"/>
          </p:cNvSpPr>
          <p:nvPr>
            <p:ph type="title"/>
          </p:nvPr>
        </p:nvSpPr>
        <p:spPr/>
        <p:txBody>
          <a:bodyPr/>
          <a:lstStyle/>
          <a:p>
            <a:r>
              <a:rPr lang="en-GB" altLang="en-US" dirty="0">
                <a:latin typeface="+mn-lt"/>
              </a:rPr>
              <a:t>Inclusion Criteria</a:t>
            </a:r>
          </a:p>
        </p:txBody>
      </p:sp>
      <p:sp>
        <p:nvSpPr>
          <p:cNvPr id="346115" name="Rectangle 3">
            <a:extLst>
              <a:ext uri="{FF2B5EF4-FFF2-40B4-BE49-F238E27FC236}">
                <a16:creationId xmlns:a16="http://schemas.microsoft.com/office/drawing/2014/main" id="{65C50DD4-F91A-4357-8780-FA6C410774EB}"/>
              </a:ext>
            </a:extLst>
          </p:cNvPr>
          <p:cNvSpPr>
            <a:spLocks noGrp="1" noChangeArrowheads="1"/>
          </p:cNvSpPr>
          <p:nvPr>
            <p:ph type="body" idx="1"/>
          </p:nvPr>
        </p:nvSpPr>
        <p:spPr/>
        <p:txBody>
          <a:bodyPr/>
          <a:lstStyle/>
          <a:p>
            <a:pPr marL="68580" indent="0">
              <a:buNone/>
            </a:pPr>
            <a:r>
              <a:rPr lang="en-GB" altLang="en-US" dirty="0">
                <a:effectLst/>
              </a:rPr>
              <a:t>HB Grade 6</a:t>
            </a:r>
          </a:p>
          <a:p>
            <a:pPr marL="68580" indent="0">
              <a:buNone/>
            </a:pPr>
            <a:endParaRPr lang="en-GB" altLang="en-US" dirty="0">
              <a:effectLst/>
            </a:endParaRPr>
          </a:p>
          <a:p>
            <a:pPr marL="68580" indent="0">
              <a:buNone/>
            </a:pPr>
            <a:r>
              <a:rPr lang="en-GB" altLang="en-US" dirty="0">
                <a:effectLst/>
              </a:rPr>
              <a:t>At least 24 months follow up</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62" name="Rectangle 2">
            <a:extLst>
              <a:ext uri="{FF2B5EF4-FFF2-40B4-BE49-F238E27FC236}">
                <a16:creationId xmlns:a16="http://schemas.microsoft.com/office/drawing/2014/main" id="{D6DFFDB5-FD8B-4D6A-8766-D3C4BB7EBBA9}"/>
              </a:ext>
            </a:extLst>
          </p:cNvPr>
          <p:cNvSpPr>
            <a:spLocks noGrp="1" noChangeArrowheads="1"/>
          </p:cNvSpPr>
          <p:nvPr>
            <p:ph type="title"/>
          </p:nvPr>
        </p:nvSpPr>
        <p:spPr>
          <a:xfrm>
            <a:off x="457200" y="274638"/>
            <a:ext cx="8229600" cy="762000"/>
          </a:xfrm>
          <a:noFill/>
        </p:spPr>
        <p:txBody>
          <a:bodyPr/>
          <a:lstStyle/>
          <a:p>
            <a:r>
              <a:rPr lang="en-GB" altLang="en-US" dirty="0">
                <a:latin typeface="+mn-lt"/>
              </a:rPr>
              <a:t>Methods</a:t>
            </a:r>
          </a:p>
        </p:txBody>
      </p:sp>
      <p:sp>
        <p:nvSpPr>
          <p:cNvPr id="348163" name="Rectangle 3">
            <a:extLst>
              <a:ext uri="{FF2B5EF4-FFF2-40B4-BE49-F238E27FC236}">
                <a16:creationId xmlns:a16="http://schemas.microsoft.com/office/drawing/2014/main" id="{8323EC12-E72C-4CA8-8D67-2E55BAB0EC4E}"/>
              </a:ext>
            </a:extLst>
          </p:cNvPr>
          <p:cNvSpPr>
            <a:spLocks noGrp="1" noChangeArrowheads="1"/>
          </p:cNvSpPr>
          <p:nvPr>
            <p:ph type="body" idx="1"/>
          </p:nvPr>
        </p:nvSpPr>
        <p:spPr>
          <a:xfrm>
            <a:off x="685800" y="1600200"/>
            <a:ext cx="8153400" cy="4495800"/>
          </a:xfrm>
        </p:spPr>
        <p:txBody>
          <a:bodyPr>
            <a:normAutofit fontScale="85000" lnSpcReduction="10000"/>
          </a:bodyPr>
          <a:lstStyle/>
          <a:p>
            <a:pPr marL="174625" indent="0">
              <a:buNone/>
            </a:pPr>
            <a:r>
              <a:rPr lang="en-GB" altLang="en-US" dirty="0">
                <a:effectLst/>
              </a:rPr>
              <a:t>Other Parameters recorded:</a:t>
            </a:r>
          </a:p>
          <a:p>
            <a:pPr marL="174625" indent="0">
              <a:buNone/>
            </a:pPr>
            <a:r>
              <a:rPr lang="en-GB" altLang="en-US" dirty="0">
                <a:effectLst/>
              </a:rPr>
              <a:t>Age</a:t>
            </a:r>
          </a:p>
          <a:p>
            <a:pPr marL="174625" indent="0">
              <a:buNone/>
            </a:pPr>
            <a:r>
              <a:rPr lang="en-GB" altLang="en-US" dirty="0">
                <a:effectLst/>
              </a:rPr>
              <a:t>Aetiology</a:t>
            </a:r>
          </a:p>
          <a:p>
            <a:pPr marL="174625" indent="0">
              <a:buNone/>
            </a:pPr>
            <a:r>
              <a:rPr lang="en-GB" altLang="en-US" dirty="0">
                <a:effectLst/>
              </a:rPr>
              <a:t>Type of repair</a:t>
            </a:r>
          </a:p>
          <a:p>
            <a:pPr marL="174625" indent="0">
              <a:buNone/>
            </a:pPr>
            <a:r>
              <a:rPr lang="en-GB" altLang="en-US" dirty="0">
                <a:effectLst/>
              </a:rPr>
              <a:t>Interval until repair</a:t>
            </a:r>
          </a:p>
          <a:p>
            <a:pPr marL="174625" indent="0">
              <a:buNone/>
            </a:pPr>
            <a:r>
              <a:rPr lang="en-GB" altLang="en-US" dirty="0">
                <a:effectLst/>
              </a:rPr>
              <a:t>Position of nerve defect relative to geniculate ganglion</a:t>
            </a:r>
          </a:p>
          <a:p>
            <a:pPr marL="174625" indent="0">
              <a:buNone/>
            </a:pPr>
            <a:r>
              <a:rPr lang="en-GB" altLang="en-US" dirty="0">
                <a:effectLst/>
              </a:rPr>
              <a:t>Nerve rerouting</a:t>
            </a:r>
          </a:p>
          <a:p>
            <a:pPr marL="174625" indent="0">
              <a:buNone/>
            </a:pPr>
            <a:endParaRPr lang="en-GB" altLang="en-US" dirty="0"/>
          </a:p>
          <a:p>
            <a:pPr marL="174625" indent="0">
              <a:buNone/>
            </a:pPr>
            <a:endParaRPr lang="en-GB" altLang="en-US" dirty="0">
              <a:effectLst/>
            </a:endParaRPr>
          </a:p>
          <a:p>
            <a:pPr marL="174625" indent="0">
              <a:buNone/>
            </a:pPr>
            <a:r>
              <a:rPr lang="en-GB" altLang="en-US" i="1" dirty="0"/>
              <a:t>x</a:t>
            </a:r>
            <a:r>
              <a:rPr lang="en-GB" altLang="en-US" baseline="30000" dirty="0"/>
              <a:t>2</a:t>
            </a:r>
            <a:r>
              <a:rPr lang="en-GB" altLang="en-US" dirty="0"/>
              <a:t> test, Fisher’s exact test, logistic regression</a:t>
            </a:r>
          </a:p>
          <a:p>
            <a:pPr marL="174625" indent="0">
              <a:buNone/>
            </a:pPr>
            <a:endParaRPr lang="en-GB" altLang="en-US" dirty="0">
              <a:effectLst/>
            </a:endParaRPr>
          </a:p>
          <a:p>
            <a:pPr marL="174625" indent="0"/>
            <a:endParaRPr lang="en-GB"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2259" name="Rectangle 3">
            <a:extLst>
              <a:ext uri="{FF2B5EF4-FFF2-40B4-BE49-F238E27FC236}">
                <a16:creationId xmlns:a16="http://schemas.microsoft.com/office/drawing/2014/main" id="{123CD0A9-214E-4620-A8BC-2E91FAB2F36E}"/>
              </a:ext>
            </a:extLst>
          </p:cNvPr>
          <p:cNvSpPr>
            <a:spLocks noGrp="1" noChangeArrowheads="1"/>
          </p:cNvSpPr>
          <p:nvPr>
            <p:ph type="body" idx="1"/>
          </p:nvPr>
        </p:nvSpPr>
        <p:spPr/>
        <p:txBody>
          <a:bodyPr/>
          <a:lstStyle/>
          <a:p>
            <a:pPr marL="68580" indent="0">
              <a:buNone/>
            </a:pPr>
            <a:r>
              <a:rPr lang="en-GB" altLang="en-US" dirty="0">
                <a:effectLst/>
              </a:rPr>
              <a:t>70 patients Facial Reanimation</a:t>
            </a:r>
          </a:p>
          <a:p>
            <a:pPr marL="68580" indent="0">
              <a:buNone/>
            </a:pPr>
            <a:r>
              <a:rPr lang="en-GB" altLang="en-US" dirty="0">
                <a:effectLst/>
              </a:rPr>
              <a:t>data available 66 (94%)</a:t>
            </a:r>
          </a:p>
        </p:txBody>
      </p:sp>
      <p:sp>
        <p:nvSpPr>
          <p:cNvPr id="352261" name="Rectangle 5">
            <a:extLst>
              <a:ext uri="{FF2B5EF4-FFF2-40B4-BE49-F238E27FC236}">
                <a16:creationId xmlns:a16="http://schemas.microsoft.com/office/drawing/2014/main" id="{06B6BF01-6EA1-4AFC-97B2-D6F1EAB76779}"/>
              </a:ext>
            </a:extLst>
          </p:cNvPr>
          <p:cNvSpPr>
            <a:spLocks noGrp="1" noChangeArrowheads="1"/>
          </p:cNvSpPr>
          <p:nvPr>
            <p:ph type="title"/>
          </p:nvPr>
        </p:nvSpPr>
        <p:spPr>
          <a:xfrm>
            <a:off x="457200" y="274638"/>
            <a:ext cx="8229600" cy="762000"/>
          </a:xfrm>
          <a:noFill/>
          <a:ln/>
        </p:spPr>
        <p:txBody>
          <a:bodyPr/>
          <a:lstStyle/>
          <a:p>
            <a:r>
              <a:rPr lang="en-GB" altLang="en-US" dirty="0">
                <a:latin typeface="+mn-lt"/>
              </a:rPr>
              <a:t>Results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4306" name="Rectangle 2">
            <a:extLst>
              <a:ext uri="{FF2B5EF4-FFF2-40B4-BE49-F238E27FC236}">
                <a16:creationId xmlns:a16="http://schemas.microsoft.com/office/drawing/2014/main" id="{A83879DB-C753-4824-9E56-8395DBDA5A0D}"/>
              </a:ext>
            </a:extLst>
          </p:cNvPr>
          <p:cNvSpPr>
            <a:spLocks noGrp="1" noChangeArrowheads="1"/>
          </p:cNvSpPr>
          <p:nvPr>
            <p:ph type="title"/>
          </p:nvPr>
        </p:nvSpPr>
        <p:spPr>
          <a:xfrm>
            <a:off x="0" y="304800"/>
            <a:ext cx="8839200" cy="762000"/>
          </a:xfrm>
        </p:spPr>
        <p:txBody>
          <a:bodyPr/>
          <a:lstStyle/>
          <a:p>
            <a:r>
              <a:rPr lang="en-GB" altLang="en-US" dirty="0">
                <a:solidFill>
                  <a:schemeClr val="tx1"/>
                </a:solidFill>
                <a:latin typeface="+mn-lt"/>
              </a:rPr>
              <a:t>Results: aetiology of HB Grade 6</a:t>
            </a:r>
          </a:p>
        </p:txBody>
      </p:sp>
      <p:sp>
        <p:nvSpPr>
          <p:cNvPr id="354307" name="Rectangle 3">
            <a:extLst>
              <a:ext uri="{FF2B5EF4-FFF2-40B4-BE49-F238E27FC236}">
                <a16:creationId xmlns:a16="http://schemas.microsoft.com/office/drawing/2014/main" id="{725F65E7-CC02-4011-910A-16FA55659042}"/>
              </a:ext>
            </a:extLst>
          </p:cNvPr>
          <p:cNvSpPr>
            <a:spLocks noGrp="1" noChangeArrowheads="1"/>
          </p:cNvSpPr>
          <p:nvPr>
            <p:ph type="body" idx="1"/>
          </p:nvPr>
        </p:nvSpPr>
        <p:spPr/>
        <p:txBody>
          <a:bodyPr/>
          <a:lstStyle/>
          <a:p>
            <a:endParaRPr lang="en-US" altLang="en-US"/>
          </a:p>
        </p:txBody>
      </p:sp>
      <p:sp>
        <p:nvSpPr>
          <p:cNvPr id="354309" name="Text Box 5">
            <a:extLst>
              <a:ext uri="{FF2B5EF4-FFF2-40B4-BE49-F238E27FC236}">
                <a16:creationId xmlns:a16="http://schemas.microsoft.com/office/drawing/2014/main" id="{8A9C7272-356D-4D3D-8B62-B0B0CEB12CF2}"/>
              </a:ext>
            </a:extLst>
          </p:cNvPr>
          <p:cNvSpPr txBox="1">
            <a:spLocks noChangeArrowheads="1"/>
          </p:cNvSpPr>
          <p:nvPr/>
        </p:nvSpPr>
        <p:spPr bwMode="auto">
          <a:xfrm>
            <a:off x="6894513" y="6400800"/>
            <a:ext cx="188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solidFill>
                  <a:schemeClr val="bg1"/>
                </a:solidFill>
              </a:rPr>
              <a:t>n = 66</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4404" name="Object 4">
            <a:extLst>
              <a:ext uri="{FF2B5EF4-FFF2-40B4-BE49-F238E27FC236}">
                <a16:creationId xmlns:a16="http://schemas.microsoft.com/office/drawing/2014/main" id="{0DA70FA7-2C3B-4C6A-8AD9-A405189F33FF}"/>
              </a:ext>
            </a:extLst>
          </p:cNvPr>
          <p:cNvGraphicFramePr>
            <a:graphicFrameLocks noChangeAspect="1"/>
          </p:cNvGraphicFramePr>
          <p:nvPr/>
        </p:nvGraphicFramePr>
        <p:xfrm>
          <a:off x="574675" y="1222375"/>
          <a:ext cx="7916863" cy="4965700"/>
        </p:xfrm>
        <a:graphic>
          <a:graphicData uri="http://schemas.openxmlformats.org/presentationml/2006/ole">
            <mc:AlternateContent xmlns:mc="http://schemas.openxmlformats.org/markup-compatibility/2006">
              <mc:Choice xmlns:v="urn:schemas-microsoft-com:vml" Requires="v">
                <p:oleObj spid="_x0000_s2068" name="Chart" r:id="rId3" imgW="4905388" imgH="3076633" progId="Excel.Chart.8">
                  <p:embed/>
                </p:oleObj>
              </mc:Choice>
              <mc:Fallback>
                <p:oleObj name="Chart" r:id="rId3" imgW="4905388" imgH="3076633" progId="Excel.Chart.8">
                  <p:embed/>
                  <p:pic>
                    <p:nvPicPr>
                      <p:cNvPr id="614404" name="Object 4">
                        <a:extLst>
                          <a:ext uri="{FF2B5EF4-FFF2-40B4-BE49-F238E27FC236}">
                            <a16:creationId xmlns:a16="http://schemas.microsoft.com/office/drawing/2014/main" id="{0DA70FA7-2C3B-4C6A-8AD9-A405189F33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675" y="1222375"/>
                        <a:ext cx="7916863"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405" name="Rectangle 5">
            <a:extLst>
              <a:ext uri="{FF2B5EF4-FFF2-40B4-BE49-F238E27FC236}">
                <a16:creationId xmlns:a16="http://schemas.microsoft.com/office/drawing/2014/main" id="{05F4B070-573C-4A2E-9480-1456D14D4A8D}"/>
              </a:ext>
            </a:extLst>
          </p:cNvPr>
          <p:cNvSpPr>
            <a:spLocks noChangeArrowheads="1"/>
          </p:cNvSpPr>
          <p:nvPr/>
        </p:nvSpPr>
        <p:spPr bwMode="auto">
          <a:xfrm>
            <a:off x="671513" y="3048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rgbClr val="FFCC00"/>
                </a:solidFill>
                <a:effectLst>
                  <a:outerShdw blurRad="38100" dist="38100" dir="2700000" algn="tl">
                    <a:srgbClr val="FFFFFF"/>
                  </a:outerShdw>
                </a:effectLst>
                <a:latin typeface="Comic Sans MS" panose="030F0702030302020204" pitchFamily="66" charset="0"/>
              </a:defRPr>
            </a:lvl1pPr>
            <a:lvl2pPr algn="ctr">
              <a:defRPr sz="4400">
                <a:solidFill>
                  <a:srgbClr val="FFCC00"/>
                </a:solidFill>
                <a:effectLst>
                  <a:outerShdw blurRad="38100" dist="38100" dir="2700000" algn="tl">
                    <a:srgbClr val="FFFFFF"/>
                  </a:outerShdw>
                </a:effectLst>
                <a:latin typeface="Comic Sans MS" panose="030F0702030302020204" pitchFamily="66" charset="0"/>
              </a:defRPr>
            </a:lvl2pPr>
            <a:lvl3pPr algn="ctr">
              <a:defRPr sz="4400">
                <a:solidFill>
                  <a:srgbClr val="FFCC00"/>
                </a:solidFill>
                <a:effectLst>
                  <a:outerShdw blurRad="38100" dist="38100" dir="2700000" algn="tl">
                    <a:srgbClr val="FFFFFF"/>
                  </a:outerShdw>
                </a:effectLst>
                <a:latin typeface="Comic Sans MS" panose="030F0702030302020204" pitchFamily="66" charset="0"/>
              </a:defRPr>
            </a:lvl3pPr>
            <a:lvl4pPr algn="ctr">
              <a:defRPr sz="4400">
                <a:solidFill>
                  <a:srgbClr val="FFCC00"/>
                </a:solidFill>
                <a:effectLst>
                  <a:outerShdw blurRad="38100" dist="38100" dir="2700000" algn="tl">
                    <a:srgbClr val="FFFFFF"/>
                  </a:outerShdw>
                </a:effectLst>
                <a:latin typeface="Comic Sans MS" panose="030F0702030302020204" pitchFamily="66" charset="0"/>
              </a:defRPr>
            </a:lvl4pPr>
            <a:lvl5pPr algn="ctr">
              <a:defRPr sz="4400">
                <a:solidFill>
                  <a:srgbClr val="FFCC00"/>
                </a:solidFill>
                <a:effectLst>
                  <a:outerShdw blurRad="38100" dist="38100" dir="2700000" algn="tl">
                    <a:srgbClr val="FFFFFF"/>
                  </a:outerShdw>
                </a:effectLst>
                <a:latin typeface="Comic Sans MS" panose="030F0702030302020204" pitchFamily="66" charset="0"/>
              </a:defRPr>
            </a:lvl5pPr>
            <a:lvl6pPr marL="4572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6pPr>
            <a:lvl7pPr marL="9144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7pPr>
            <a:lvl8pPr marL="13716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8pPr>
            <a:lvl9pPr marL="18288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9pPr>
          </a:lstStyle>
          <a:p>
            <a:r>
              <a:rPr lang="en-GB" altLang="en-US" dirty="0">
                <a:solidFill>
                  <a:schemeClr val="tx1"/>
                </a:solidFill>
                <a:effectLst/>
                <a:latin typeface="+mn-lt"/>
              </a:rPr>
              <a:t>Results: Method of repair</a:t>
            </a:r>
          </a:p>
        </p:txBody>
      </p:sp>
      <p:sp>
        <p:nvSpPr>
          <p:cNvPr id="614407" name="Text Box 7">
            <a:extLst>
              <a:ext uri="{FF2B5EF4-FFF2-40B4-BE49-F238E27FC236}">
                <a16:creationId xmlns:a16="http://schemas.microsoft.com/office/drawing/2014/main" id="{0D9AD06B-1563-4FB9-8903-FF7261059E72}"/>
              </a:ext>
            </a:extLst>
          </p:cNvPr>
          <p:cNvSpPr txBox="1">
            <a:spLocks noChangeArrowheads="1"/>
          </p:cNvSpPr>
          <p:nvPr/>
        </p:nvSpPr>
        <p:spPr bwMode="auto">
          <a:xfrm>
            <a:off x="6894513" y="6400800"/>
            <a:ext cx="188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dirty="0">
                <a:latin typeface="+mn-lt"/>
              </a:rPr>
              <a:t>n = 66</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02" name="Rectangle 2">
            <a:extLst>
              <a:ext uri="{FF2B5EF4-FFF2-40B4-BE49-F238E27FC236}">
                <a16:creationId xmlns:a16="http://schemas.microsoft.com/office/drawing/2014/main" id="{58A70099-7418-4D0E-9F6D-BA7D8329F97A}"/>
              </a:ext>
            </a:extLst>
          </p:cNvPr>
          <p:cNvSpPr>
            <a:spLocks noGrp="1" noChangeArrowheads="1"/>
          </p:cNvSpPr>
          <p:nvPr>
            <p:ph type="title"/>
          </p:nvPr>
        </p:nvSpPr>
        <p:spPr>
          <a:xfrm>
            <a:off x="657225" y="304800"/>
            <a:ext cx="7772400" cy="1371600"/>
          </a:xfrm>
        </p:spPr>
        <p:txBody>
          <a:bodyPr/>
          <a:lstStyle/>
          <a:p>
            <a:r>
              <a:rPr lang="en-GB" altLang="en-US" dirty="0">
                <a:solidFill>
                  <a:schemeClr val="tx1"/>
                </a:solidFill>
                <a:latin typeface="+mn-lt"/>
              </a:rPr>
              <a:t>Results: Outcome measure</a:t>
            </a:r>
          </a:p>
        </p:txBody>
      </p:sp>
      <p:sp>
        <p:nvSpPr>
          <p:cNvPr id="358403" name="Rectangle 3">
            <a:extLst>
              <a:ext uri="{FF2B5EF4-FFF2-40B4-BE49-F238E27FC236}">
                <a16:creationId xmlns:a16="http://schemas.microsoft.com/office/drawing/2014/main" id="{55933AAD-4C61-4AFB-9263-B86D04819531}"/>
              </a:ext>
            </a:extLst>
          </p:cNvPr>
          <p:cNvSpPr>
            <a:spLocks noGrp="1" noChangeArrowheads="1"/>
          </p:cNvSpPr>
          <p:nvPr>
            <p:ph type="body" idx="1"/>
          </p:nvPr>
        </p:nvSpPr>
        <p:spPr>
          <a:xfrm>
            <a:off x="228600" y="1981200"/>
            <a:ext cx="8229600" cy="4114800"/>
          </a:xfrm>
        </p:spPr>
        <p:txBody>
          <a:bodyPr/>
          <a:lstStyle/>
          <a:p>
            <a:endParaRPr lang="en-GB" altLang="en-US" sz="3600" dirty="0"/>
          </a:p>
          <a:p>
            <a:pPr marL="68580" indent="0">
              <a:buNone/>
            </a:pPr>
            <a:r>
              <a:rPr lang="en-GB" altLang="en-US" dirty="0">
                <a:effectLst/>
              </a:rPr>
              <a:t>Success =				HB Grade </a:t>
            </a:r>
            <a:r>
              <a:rPr lang="en-GB" altLang="en-US" dirty="0">
                <a:effectLst/>
                <a:cs typeface="Tahoma" panose="020B0604030504040204" pitchFamily="34" charset="0"/>
              </a:rPr>
              <a:t>≤3 </a:t>
            </a:r>
          </a:p>
          <a:p>
            <a:pPr marL="68580" indent="0">
              <a:buNone/>
            </a:pPr>
            <a:r>
              <a:rPr lang="en-GB" altLang="en-US" dirty="0">
                <a:effectLst/>
                <a:cs typeface="Tahoma" panose="020B0604030504040204" pitchFamily="34" charset="0"/>
              </a:rPr>
              <a:t>at 24 months 			following repair</a:t>
            </a:r>
            <a:r>
              <a:rPr lang="en-GB" altLang="en-US" sz="3600" dirty="0"/>
              <a:t> </a:t>
            </a:r>
            <a:r>
              <a:rPr lang="en-GB" altLang="en-US" dirty="0">
                <a:effectLst/>
                <a:cs typeface="Tahoma" panose="020B0604030504040204" pitchFamily="34" charset="0"/>
              </a:rPr>
              <a:t>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9522" name="Rectangle 2">
            <a:extLst>
              <a:ext uri="{FF2B5EF4-FFF2-40B4-BE49-F238E27FC236}">
                <a16:creationId xmlns:a16="http://schemas.microsoft.com/office/drawing/2014/main" id="{55CF46FD-CAF9-4258-B176-E954FBDEEC6F}"/>
              </a:ext>
            </a:extLst>
          </p:cNvPr>
          <p:cNvSpPr>
            <a:spLocks noGrp="1" noChangeArrowheads="1"/>
          </p:cNvSpPr>
          <p:nvPr>
            <p:ph type="title"/>
          </p:nvPr>
        </p:nvSpPr>
        <p:spPr>
          <a:xfrm>
            <a:off x="304800" y="609600"/>
            <a:ext cx="7772400" cy="838200"/>
          </a:xfrm>
        </p:spPr>
        <p:txBody>
          <a:bodyPr/>
          <a:lstStyle/>
          <a:p>
            <a:r>
              <a:rPr lang="en-GB" altLang="en-US" dirty="0">
                <a:solidFill>
                  <a:schemeClr val="tx1"/>
                </a:solidFill>
                <a:latin typeface="+mn-lt"/>
              </a:rPr>
              <a:t>Results: at 24 months</a:t>
            </a:r>
          </a:p>
        </p:txBody>
      </p:sp>
      <p:graphicFrame>
        <p:nvGraphicFramePr>
          <p:cNvPr id="619546" name="Group 26">
            <a:extLst>
              <a:ext uri="{FF2B5EF4-FFF2-40B4-BE49-F238E27FC236}">
                <a16:creationId xmlns:a16="http://schemas.microsoft.com/office/drawing/2014/main" id="{19044FE8-C649-4324-AFC2-F02268766262}"/>
              </a:ext>
            </a:extLst>
          </p:cNvPr>
          <p:cNvGraphicFramePr>
            <a:graphicFrameLocks noGrp="1"/>
          </p:cNvGraphicFramePr>
          <p:nvPr>
            <p:extLst>
              <p:ext uri="{D42A27DB-BD31-4B8C-83A1-F6EECF244321}">
                <p14:modId xmlns:p14="http://schemas.microsoft.com/office/powerpoint/2010/main" val="4226533889"/>
              </p:ext>
            </p:extLst>
          </p:nvPr>
        </p:nvGraphicFramePr>
        <p:xfrm>
          <a:off x="914400" y="1447800"/>
          <a:ext cx="6969968" cy="3581401"/>
        </p:xfrm>
        <a:graphic>
          <a:graphicData uri="http://schemas.openxmlformats.org/drawingml/2006/table">
            <a:tbl>
              <a:tblPr/>
              <a:tblGrid>
                <a:gridCol w="2387600">
                  <a:extLst>
                    <a:ext uri="{9D8B030D-6E8A-4147-A177-3AD203B41FA5}">
                      <a16:colId xmlns:a16="http://schemas.microsoft.com/office/drawing/2014/main" val="1933021990"/>
                    </a:ext>
                  </a:extLst>
                </a:gridCol>
                <a:gridCol w="4582368">
                  <a:extLst>
                    <a:ext uri="{9D8B030D-6E8A-4147-A177-3AD203B41FA5}">
                      <a16:colId xmlns:a16="http://schemas.microsoft.com/office/drawing/2014/main" val="3739383629"/>
                    </a:ext>
                  </a:extLst>
                </a:gridCol>
              </a:tblGrid>
              <a:tr h="803275">
                <a:tc>
                  <a:txBody>
                    <a:bodyPr/>
                    <a:lstStyle>
                      <a:lvl1pPr>
                        <a:spcBef>
                          <a:spcPct val="20000"/>
                        </a:spcBef>
                        <a:tabLst>
                          <a:tab pos="0" algn="l"/>
                        </a:tabLst>
                        <a:defRPr sz="2800">
                          <a:solidFill>
                            <a:srgbClr val="FFCC00"/>
                          </a:solidFill>
                          <a:effectLst>
                            <a:outerShdw blurRad="38100" dist="38100" dir="2700000" algn="tl">
                              <a:srgbClr val="FFFFFF"/>
                            </a:outerShdw>
                          </a:effectLst>
                          <a:latin typeface="Comic Sans MS" panose="030F0702030302020204" pitchFamily="66" charset="0"/>
                        </a:defRPr>
                      </a:lvl1pPr>
                      <a:lvl2pPr marL="668338">
                        <a:spcBef>
                          <a:spcPct val="20000"/>
                        </a:spcBef>
                        <a:tabLst>
                          <a:tab pos="0" algn="l"/>
                        </a:tabLst>
                        <a:defRPr sz="2400">
                          <a:solidFill>
                            <a:srgbClr val="FFCC00"/>
                          </a:solidFill>
                          <a:effectLst>
                            <a:outerShdw blurRad="38100" dist="38100" dir="2700000" algn="tl">
                              <a:srgbClr val="FFFFFF"/>
                            </a:outerShdw>
                          </a:effectLst>
                          <a:latin typeface="Comic Sans MS" panose="030F0702030302020204" pitchFamily="66" charset="0"/>
                        </a:defRPr>
                      </a:lvl2pPr>
                      <a:lvl3pPr marL="858838">
                        <a:spcBef>
                          <a:spcPct val="20000"/>
                        </a:spcBef>
                        <a:tabLst>
                          <a:tab pos="0" algn="l"/>
                        </a:tabLst>
                        <a:defRPr sz="2000">
                          <a:solidFill>
                            <a:srgbClr val="FFCC00"/>
                          </a:solidFill>
                          <a:effectLst>
                            <a:outerShdw blurRad="38100" dist="38100" dir="2700000" algn="tl">
                              <a:srgbClr val="FFFFFF"/>
                            </a:outerShdw>
                          </a:effectLst>
                          <a:latin typeface="Comic Sans MS" panose="030F0702030302020204" pitchFamily="66" charset="0"/>
                        </a:defRPr>
                      </a:lvl3pPr>
                      <a:lvl4pPr marL="10493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4pPr>
                      <a:lvl5pPr marL="12398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5pPr>
                      <a:lvl6pPr marL="16970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6pPr>
                      <a:lvl7pPr marL="21542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7pPr>
                      <a:lvl8pPr marL="26114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8pPr>
                      <a:lvl9pPr marL="30686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tab pos="0" algn="l"/>
                        </a:tabLst>
                      </a:pPr>
                      <a:r>
                        <a:rPr kumimoji="0" lang="en-GB" altLang="en-US" sz="2800" b="0" i="0" u="none" strike="noStrike" cap="none" normalizeH="0" baseline="0" dirty="0">
                          <a:ln>
                            <a:noFill/>
                          </a:ln>
                          <a:solidFill>
                            <a:schemeClr val="tx1"/>
                          </a:solidFill>
                          <a:effectLst/>
                          <a:latin typeface="+mn-lt"/>
                        </a:rPr>
                        <a:t>n=66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tabLst>
                          <a:tab pos="0" algn="l"/>
                        </a:tabLst>
                        <a:defRPr sz="2800">
                          <a:solidFill>
                            <a:srgbClr val="FFCC00"/>
                          </a:solidFill>
                          <a:effectLst>
                            <a:outerShdw blurRad="38100" dist="38100" dir="2700000" algn="tl">
                              <a:srgbClr val="FFFFFF"/>
                            </a:outerShdw>
                          </a:effectLst>
                          <a:latin typeface="Comic Sans MS" panose="030F0702030302020204" pitchFamily="66" charset="0"/>
                        </a:defRPr>
                      </a:lvl1pPr>
                      <a:lvl2pPr marL="668338">
                        <a:spcBef>
                          <a:spcPct val="20000"/>
                        </a:spcBef>
                        <a:tabLst>
                          <a:tab pos="0" algn="l"/>
                        </a:tabLst>
                        <a:defRPr sz="2400">
                          <a:solidFill>
                            <a:srgbClr val="FFCC00"/>
                          </a:solidFill>
                          <a:effectLst>
                            <a:outerShdw blurRad="38100" dist="38100" dir="2700000" algn="tl">
                              <a:srgbClr val="FFFFFF"/>
                            </a:outerShdw>
                          </a:effectLst>
                          <a:latin typeface="Comic Sans MS" panose="030F0702030302020204" pitchFamily="66" charset="0"/>
                        </a:defRPr>
                      </a:lvl2pPr>
                      <a:lvl3pPr marL="858838">
                        <a:spcBef>
                          <a:spcPct val="20000"/>
                        </a:spcBef>
                        <a:tabLst>
                          <a:tab pos="0" algn="l"/>
                        </a:tabLst>
                        <a:defRPr sz="2000">
                          <a:solidFill>
                            <a:srgbClr val="FFCC00"/>
                          </a:solidFill>
                          <a:effectLst>
                            <a:outerShdw blurRad="38100" dist="38100" dir="2700000" algn="tl">
                              <a:srgbClr val="FFFFFF"/>
                            </a:outerShdw>
                          </a:effectLst>
                          <a:latin typeface="Comic Sans MS" panose="030F0702030302020204" pitchFamily="66" charset="0"/>
                        </a:defRPr>
                      </a:lvl3pPr>
                      <a:lvl4pPr marL="10493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4pPr>
                      <a:lvl5pPr marL="12398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5pPr>
                      <a:lvl6pPr marL="16970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6pPr>
                      <a:lvl7pPr marL="21542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7pPr>
                      <a:lvl8pPr marL="26114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8pPr>
                      <a:lvl9pPr marL="30686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tab pos="0" algn="l"/>
                        </a:tabLst>
                      </a:pPr>
                      <a:r>
                        <a:rPr kumimoji="0" lang="en-GB" altLang="en-US" sz="2800" b="1" i="0" u="none" strike="noStrike" cap="none" normalizeH="0" baseline="0" dirty="0">
                          <a:ln>
                            <a:noFill/>
                          </a:ln>
                          <a:solidFill>
                            <a:schemeClr val="tx1"/>
                          </a:solidFill>
                          <a:effectLst/>
                          <a:latin typeface="+mn-lt"/>
                        </a:rPr>
                        <a:t>HB grade 3 or better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8823128"/>
                  </a:ext>
                </a:extLst>
              </a:tr>
              <a:tr h="927100">
                <a:tc>
                  <a:txBody>
                    <a:bodyPr/>
                    <a:lstStyle>
                      <a:lvl1pPr>
                        <a:spcBef>
                          <a:spcPct val="20000"/>
                        </a:spcBef>
                        <a:tabLst>
                          <a:tab pos="0" algn="l"/>
                        </a:tabLst>
                        <a:defRPr sz="2800">
                          <a:solidFill>
                            <a:srgbClr val="FFCC00"/>
                          </a:solidFill>
                          <a:effectLst>
                            <a:outerShdw blurRad="38100" dist="38100" dir="2700000" algn="tl">
                              <a:srgbClr val="FFFFFF"/>
                            </a:outerShdw>
                          </a:effectLst>
                          <a:latin typeface="Comic Sans MS" panose="030F0702030302020204" pitchFamily="66" charset="0"/>
                        </a:defRPr>
                      </a:lvl1pPr>
                      <a:lvl2pPr marL="668338">
                        <a:spcBef>
                          <a:spcPct val="20000"/>
                        </a:spcBef>
                        <a:tabLst>
                          <a:tab pos="0" algn="l"/>
                        </a:tabLst>
                        <a:defRPr sz="2400">
                          <a:solidFill>
                            <a:srgbClr val="FFCC00"/>
                          </a:solidFill>
                          <a:effectLst>
                            <a:outerShdw blurRad="38100" dist="38100" dir="2700000" algn="tl">
                              <a:srgbClr val="FFFFFF"/>
                            </a:outerShdw>
                          </a:effectLst>
                          <a:latin typeface="Comic Sans MS" panose="030F0702030302020204" pitchFamily="66" charset="0"/>
                        </a:defRPr>
                      </a:lvl2pPr>
                      <a:lvl3pPr marL="858838">
                        <a:spcBef>
                          <a:spcPct val="20000"/>
                        </a:spcBef>
                        <a:tabLst>
                          <a:tab pos="0" algn="l"/>
                        </a:tabLst>
                        <a:defRPr sz="2000">
                          <a:solidFill>
                            <a:srgbClr val="FFCC00"/>
                          </a:solidFill>
                          <a:effectLst>
                            <a:outerShdw blurRad="38100" dist="38100" dir="2700000" algn="tl">
                              <a:srgbClr val="FFFFFF"/>
                            </a:outerShdw>
                          </a:effectLst>
                          <a:latin typeface="Comic Sans MS" panose="030F0702030302020204" pitchFamily="66" charset="0"/>
                        </a:defRPr>
                      </a:lvl3pPr>
                      <a:lvl4pPr marL="10493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4pPr>
                      <a:lvl5pPr marL="12398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5pPr>
                      <a:lvl6pPr marL="16970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6pPr>
                      <a:lvl7pPr marL="21542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7pPr>
                      <a:lvl8pPr marL="26114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8pPr>
                      <a:lvl9pPr marL="30686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tab pos="0" algn="l"/>
                        </a:tabLst>
                      </a:pPr>
                      <a:r>
                        <a:rPr kumimoji="0" lang="en-GB" altLang="en-US" sz="2800" b="1" i="0" u="none" strike="noStrike" cap="none" normalizeH="0" baseline="0">
                          <a:ln>
                            <a:noFill/>
                          </a:ln>
                          <a:solidFill>
                            <a:schemeClr val="tx1"/>
                          </a:solidFill>
                          <a:effectLst/>
                          <a:latin typeface="+mn-lt"/>
                        </a:rPr>
                        <a:t>End-End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tabLst>
                          <a:tab pos="0" algn="l"/>
                        </a:tabLst>
                        <a:defRPr sz="2800">
                          <a:solidFill>
                            <a:srgbClr val="FFCC00"/>
                          </a:solidFill>
                          <a:effectLst>
                            <a:outerShdw blurRad="38100" dist="38100" dir="2700000" algn="tl">
                              <a:srgbClr val="FFFFFF"/>
                            </a:outerShdw>
                          </a:effectLst>
                          <a:latin typeface="Comic Sans MS" panose="030F0702030302020204" pitchFamily="66" charset="0"/>
                        </a:defRPr>
                      </a:lvl1pPr>
                      <a:lvl2pPr marL="668338">
                        <a:spcBef>
                          <a:spcPct val="20000"/>
                        </a:spcBef>
                        <a:tabLst>
                          <a:tab pos="0" algn="l"/>
                        </a:tabLst>
                        <a:defRPr sz="2400">
                          <a:solidFill>
                            <a:srgbClr val="FFCC00"/>
                          </a:solidFill>
                          <a:effectLst>
                            <a:outerShdw blurRad="38100" dist="38100" dir="2700000" algn="tl">
                              <a:srgbClr val="FFFFFF"/>
                            </a:outerShdw>
                          </a:effectLst>
                          <a:latin typeface="Comic Sans MS" panose="030F0702030302020204" pitchFamily="66" charset="0"/>
                        </a:defRPr>
                      </a:lvl2pPr>
                      <a:lvl3pPr marL="858838">
                        <a:spcBef>
                          <a:spcPct val="20000"/>
                        </a:spcBef>
                        <a:tabLst>
                          <a:tab pos="0" algn="l"/>
                        </a:tabLst>
                        <a:defRPr sz="2000">
                          <a:solidFill>
                            <a:srgbClr val="FFCC00"/>
                          </a:solidFill>
                          <a:effectLst>
                            <a:outerShdw blurRad="38100" dist="38100" dir="2700000" algn="tl">
                              <a:srgbClr val="FFFFFF"/>
                            </a:outerShdw>
                          </a:effectLst>
                          <a:latin typeface="Comic Sans MS" panose="030F0702030302020204" pitchFamily="66" charset="0"/>
                        </a:defRPr>
                      </a:lvl3pPr>
                      <a:lvl4pPr marL="10493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4pPr>
                      <a:lvl5pPr marL="12398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5pPr>
                      <a:lvl6pPr marL="16970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6pPr>
                      <a:lvl7pPr marL="21542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7pPr>
                      <a:lvl8pPr marL="26114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8pPr>
                      <a:lvl9pPr marL="30686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tab pos="0" algn="l"/>
                        </a:tabLst>
                      </a:pPr>
                      <a:r>
                        <a:rPr kumimoji="0" lang="en-GB" altLang="en-US" sz="2800" b="0" i="0" u="none" strike="noStrike" cap="none" normalizeH="0" baseline="0">
                          <a:ln>
                            <a:noFill/>
                          </a:ln>
                          <a:solidFill>
                            <a:schemeClr val="tx1"/>
                          </a:solidFill>
                          <a:effectLst/>
                          <a:latin typeface="+mn-lt"/>
                        </a:rPr>
                        <a:t>11/13 (85%)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5161251"/>
                  </a:ext>
                </a:extLst>
              </a:tr>
              <a:tr h="925513">
                <a:tc>
                  <a:txBody>
                    <a:bodyPr/>
                    <a:lstStyle>
                      <a:lvl1pPr>
                        <a:spcBef>
                          <a:spcPct val="20000"/>
                        </a:spcBef>
                        <a:tabLst>
                          <a:tab pos="0" algn="l"/>
                        </a:tabLst>
                        <a:defRPr sz="2800">
                          <a:solidFill>
                            <a:srgbClr val="FFCC00"/>
                          </a:solidFill>
                          <a:effectLst>
                            <a:outerShdw blurRad="38100" dist="38100" dir="2700000" algn="tl">
                              <a:srgbClr val="FFFFFF"/>
                            </a:outerShdw>
                          </a:effectLst>
                          <a:latin typeface="Comic Sans MS" panose="030F0702030302020204" pitchFamily="66" charset="0"/>
                        </a:defRPr>
                      </a:lvl1pPr>
                      <a:lvl2pPr marL="668338">
                        <a:spcBef>
                          <a:spcPct val="20000"/>
                        </a:spcBef>
                        <a:tabLst>
                          <a:tab pos="0" algn="l"/>
                        </a:tabLst>
                        <a:defRPr sz="2400">
                          <a:solidFill>
                            <a:srgbClr val="FFCC00"/>
                          </a:solidFill>
                          <a:effectLst>
                            <a:outerShdw blurRad="38100" dist="38100" dir="2700000" algn="tl">
                              <a:srgbClr val="FFFFFF"/>
                            </a:outerShdw>
                          </a:effectLst>
                          <a:latin typeface="Comic Sans MS" panose="030F0702030302020204" pitchFamily="66" charset="0"/>
                        </a:defRPr>
                      </a:lvl2pPr>
                      <a:lvl3pPr marL="858838">
                        <a:spcBef>
                          <a:spcPct val="20000"/>
                        </a:spcBef>
                        <a:tabLst>
                          <a:tab pos="0" algn="l"/>
                        </a:tabLst>
                        <a:defRPr sz="2000">
                          <a:solidFill>
                            <a:srgbClr val="FFCC00"/>
                          </a:solidFill>
                          <a:effectLst>
                            <a:outerShdw blurRad="38100" dist="38100" dir="2700000" algn="tl">
                              <a:srgbClr val="FFFFFF"/>
                            </a:outerShdw>
                          </a:effectLst>
                          <a:latin typeface="Comic Sans MS" panose="030F0702030302020204" pitchFamily="66" charset="0"/>
                        </a:defRPr>
                      </a:lvl3pPr>
                      <a:lvl4pPr marL="10493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4pPr>
                      <a:lvl5pPr marL="12398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5pPr>
                      <a:lvl6pPr marL="16970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6pPr>
                      <a:lvl7pPr marL="21542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7pPr>
                      <a:lvl8pPr marL="26114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8pPr>
                      <a:lvl9pPr marL="30686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tab pos="0" algn="l"/>
                        </a:tabLst>
                      </a:pPr>
                      <a:r>
                        <a:rPr kumimoji="0" lang="en-GB" altLang="en-US" sz="2800" b="1" i="0" u="none" strike="noStrike" cap="none" normalizeH="0" baseline="0">
                          <a:ln>
                            <a:noFill/>
                          </a:ln>
                          <a:solidFill>
                            <a:schemeClr val="tx1"/>
                          </a:solidFill>
                          <a:effectLst/>
                          <a:latin typeface="+mn-lt"/>
                        </a:rPr>
                        <a:t>Cable graft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tabLst>
                          <a:tab pos="0" algn="l"/>
                        </a:tabLst>
                        <a:defRPr sz="2800">
                          <a:solidFill>
                            <a:srgbClr val="FFCC00"/>
                          </a:solidFill>
                          <a:effectLst>
                            <a:outerShdw blurRad="38100" dist="38100" dir="2700000" algn="tl">
                              <a:srgbClr val="FFFFFF"/>
                            </a:outerShdw>
                          </a:effectLst>
                          <a:latin typeface="Comic Sans MS" panose="030F0702030302020204" pitchFamily="66" charset="0"/>
                        </a:defRPr>
                      </a:lvl1pPr>
                      <a:lvl2pPr marL="668338">
                        <a:spcBef>
                          <a:spcPct val="20000"/>
                        </a:spcBef>
                        <a:tabLst>
                          <a:tab pos="0" algn="l"/>
                        </a:tabLst>
                        <a:defRPr sz="2400">
                          <a:solidFill>
                            <a:srgbClr val="FFCC00"/>
                          </a:solidFill>
                          <a:effectLst>
                            <a:outerShdw blurRad="38100" dist="38100" dir="2700000" algn="tl">
                              <a:srgbClr val="FFFFFF"/>
                            </a:outerShdw>
                          </a:effectLst>
                          <a:latin typeface="Comic Sans MS" panose="030F0702030302020204" pitchFamily="66" charset="0"/>
                        </a:defRPr>
                      </a:lvl2pPr>
                      <a:lvl3pPr marL="858838">
                        <a:spcBef>
                          <a:spcPct val="20000"/>
                        </a:spcBef>
                        <a:tabLst>
                          <a:tab pos="0" algn="l"/>
                        </a:tabLst>
                        <a:defRPr sz="2000">
                          <a:solidFill>
                            <a:srgbClr val="FFCC00"/>
                          </a:solidFill>
                          <a:effectLst>
                            <a:outerShdw blurRad="38100" dist="38100" dir="2700000" algn="tl">
                              <a:srgbClr val="FFFFFF"/>
                            </a:outerShdw>
                          </a:effectLst>
                          <a:latin typeface="Comic Sans MS" panose="030F0702030302020204" pitchFamily="66" charset="0"/>
                        </a:defRPr>
                      </a:lvl3pPr>
                      <a:lvl4pPr marL="10493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4pPr>
                      <a:lvl5pPr marL="12398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5pPr>
                      <a:lvl6pPr marL="16970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6pPr>
                      <a:lvl7pPr marL="21542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7pPr>
                      <a:lvl8pPr marL="26114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8pPr>
                      <a:lvl9pPr marL="30686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tab pos="0" algn="l"/>
                        </a:tabLst>
                      </a:pPr>
                      <a:r>
                        <a:rPr kumimoji="0" lang="en-GB" altLang="en-US" sz="2800" b="0" i="0" u="none" strike="noStrike" cap="none" normalizeH="0" baseline="0" dirty="0">
                          <a:ln>
                            <a:noFill/>
                          </a:ln>
                          <a:solidFill>
                            <a:schemeClr val="tx1"/>
                          </a:solidFill>
                          <a:effectLst/>
                          <a:latin typeface="+mn-lt"/>
                        </a:rPr>
                        <a:t>14/25 (56%)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9771072"/>
                  </a:ext>
                </a:extLst>
              </a:tr>
              <a:tr h="925513">
                <a:tc>
                  <a:txBody>
                    <a:bodyPr/>
                    <a:lstStyle>
                      <a:lvl1pPr>
                        <a:spcBef>
                          <a:spcPct val="20000"/>
                        </a:spcBef>
                        <a:tabLst>
                          <a:tab pos="0" algn="l"/>
                        </a:tabLst>
                        <a:defRPr sz="2800">
                          <a:solidFill>
                            <a:srgbClr val="FFCC00"/>
                          </a:solidFill>
                          <a:effectLst>
                            <a:outerShdw blurRad="38100" dist="38100" dir="2700000" algn="tl">
                              <a:srgbClr val="FFFFFF"/>
                            </a:outerShdw>
                          </a:effectLst>
                          <a:latin typeface="Comic Sans MS" panose="030F0702030302020204" pitchFamily="66" charset="0"/>
                        </a:defRPr>
                      </a:lvl1pPr>
                      <a:lvl2pPr marL="668338">
                        <a:spcBef>
                          <a:spcPct val="20000"/>
                        </a:spcBef>
                        <a:tabLst>
                          <a:tab pos="0" algn="l"/>
                        </a:tabLst>
                        <a:defRPr sz="2400">
                          <a:solidFill>
                            <a:srgbClr val="FFCC00"/>
                          </a:solidFill>
                          <a:effectLst>
                            <a:outerShdw blurRad="38100" dist="38100" dir="2700000" algn="tl">
                              <a:srgbClr val="FFFFFF"/>
                            </a:outerShdw>
                          </a:effectLst>
                          <a:latin typeface="Comic Sans MS" panose="030F0702030302020204" pitchFamily="66" charset="0"/>
                        </a:defRPr>
                      </a:lvl2pPr>
                      <a:lvl3pPr marL="858838">
                        <a:spcBef>
                          <a:spcPct val="20000"/>
                        </a:spcBef>
                        <a:tabLst>
                          <a:tab pos="0" algn="l"/>
                        </a:tabLst>
                        <a:defRPr sz="2000">
                          <a:solidFill>
                            <a:srgbClr val="FFCC00"/>
                          </a:solidFill>
                          <a:effectLst>
                            <a:outerShdw blurRad="38100" dist="38100" dir="2700000" algn="tl">
                              <a:srgbClr val="FFFFFF"/>
                            </a:outerShdw>
                          </a:effectLst>
                          <a:latin typeface="Comic Sans MS" panose="030F0702030302020204" pitchFamily="66" charset="0"/>
                        </a:defRPr>
                      </a:lvl3pPr>
                      <a:lvl4pPr marL="10493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4pPr>
                      <a:lvl5pPr marL="12398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5pPr>
                      <a:lvl6pPr marL="16970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6pPr>
                      <a:lvl7pPr marL="21542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7pPr>
                      <a:lvl8pPr marL="26114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8pPr>
                      <a:lvl9pPr marL="30686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tab pos="0" algn="l"/>
                        </a:tabLst>
                      </a:pPr>
                      <a:r>
                        <a:rPr kumimoji="0" lang="en-GB" altLang="en-US" sz="2800" b="1" i="0" u="none" strike="noStrike" cap="none" normalizeH="0" baseline="0">
                          <a:ln>
                            <a:noFill/>
                          </a:ln>
                          <a:solidFill>
                            <a:schemeClr val="tx1"/>
                          </a:solidFill>
                          <a:effectLst/>
                          <a:latin typeface="+mn-lt"/>
                        </a:rPr>
                        <a:t>VII-XII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tabLst>
                          <a:tab pos="0" algn="l"/>
                        </a:tabLst>
                        <a:defRPr sz="2800">
                          <a:solidFill>
                            <a:srgbClr val="FFCC00"/>
                          </a:solidFill>
                          <a:effectLst>
                            <a:outerShdw blurRad="38100" dist="38100" dir="2700000" algn="tl">
                              <a:srgbClr val="FFFFFF"/>
                            </a:outerShdw>
                          </a:effectLst>
                          <a:latin typeface="Comic Sans MS" panose="030F0702030302020204" pitchFamily="66" charset="0"/>
                        </a:defRPr>
                      </a:lvl1pPr>
                      <a:lvl2pPr marL="668338">
                        <a:spcBef>
                          <a:spcPct val="20000"/>
                        </a:spcBef>
                        <a:tabLst>
                          <a:tab pos="0" algn="l"/>
                        </a:tabLst>
                        <a:defRPr sz="2400">
                          <a:solidFill>
                            <a:srgbClr val="FFCC00"/>
                          </a:solidFill>
                          <a:effectLst>
                            <a:outerShdw blurRad="38100" dist="38100" dir="2700000" algn="tl">
                              <a:srgbClr val="FFFFFF"/>
                            </a:outerShdw>
                          </a:effectLst>
                          <a:latin typeface="Comic Sans MS" panose="030F0702030302020204" pitchFamily="66" charset="0"/>
                        </a:defRPr>
                      </a:lvl2pPr>
                      <a:lvl3pPr marL="858838">
                        <a:spcBef>
                          <a:spcPct val="20000"/>
                        </a:spcBef>
                        <a:tabLst>
                          <a:tab pos="0" algn="l"/>
                        </a:tabLst>
                        <a:defRPr sz="2000">
                          <a:solidFill>
                            <a:srgbClr val="FFCC00"/>
                          </a:solidFill>
                          <a:effectLst>
                            <a:outerShdw blurRad="38100" dist="38100" dir="2700000" algn="tl">
                              <a:srgbClr val="FFFFFF"/>
                            </a:outerShdw>
                          </a:effectLst>
                          <a:latin typeface="Comic Sans MS" panose="030F0702030302020204" pitchFamily="66" charset="0"/>
                        </a:defRPr>
                      </a:lvl3pPr>
                      <a:lvl4pPr marL="10493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4pPr>
                      <a:lvl5pPr marL="1239838">
                        <a:spcBef>
                          <a:spcPct val="20000"/>
                        </a:spcBef>
                        <a:tabLst>
                          <a:tab pos="0" algn="l"/>
                        </a:tabLst>
                        <a:defRPr>
                          <a:solidFill>
                            <a:srgbClr val="FFCC00"/>
                          </a:solidFill>
                          <a:effectLst>
                            <a:outerShdw blurRad="38100" dist="38100" dir="2700000" algn="tl">
                              <a:srgbClr val="FFFFFF"/>
                            </a:outerShdw>
                          </a:effectLst>
                          <a:latin typeface="Comic Sans MS" panose="030F0702030302020204" pitchFamily="66" charset="0"/>
                        </a:defRPr>
                      </a:lvl5pPr>
                      <a:lvl6pPr marL="16970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6pPr>
                      <a:lvl7pPr marL="21542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7pPr>
                      <a:lvl8pPr marL="26114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8pPr>
                      <a:lvl9pPr marL="3068638" fontAlgn="base">
                        <a:spcBef>
                          <a:spcPct val="20000"/>
                        </a:spcBef>
                        <a:spcAft>
                          <a:spcPct val="0"/>
                        </a:spcAft>
                        <a:tabLst>
                          <a:tab pos="0" algn="l"/>
                        </a:tabLst>
                        <a:defRPr>
                          <a:solidFill>
                            <a:srgbClr val="FFCC00"/>
                          </a:solidFill>
                          <a:effectLst>
                            <a:outerShdw blurRad="38100" dist="38100" dir="2700000" algn="tl">
                              <a:srgbClr val="FFFFFF"/>
                            </a:outerShdw>
                          </a:effectLst>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tab pos="0" algn="l"/>
                        </a:tabLst>
                      </a:pPr>
                      <a:r>
                        <a:rPr kumimoji="0" lang="en-GB" altLang="en-US" sz="2800" b="0" i="0" u="none" strike="noStrike" cap="none" normalizeH="0" baseline="0" dirty="0">
                          <a:ln>
                            <a:noFill/>
                          </a:ln>
                          <a:solidFill>
                            <a:schemeClr val="tx1"/>
                          </a:solidFill>
                          <a:effectLst/>
                          <a:latin typeface="+mn-lt"/>
                        </a:rPr>
                        <a:t>7/28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3560902"/>
                  </a:ext>
                </a:extLst>
              </a:tr>
            </a:tbl>
          </a:graphicData>
        </a:graphic>
      </p:graphicFrame>
      <p:sp>
        <p:nvSpPr>
          <p:cNvPr id="5" name="Rectangle 3">
            <a:extLst>
              <a:ext uri="{FF2B5EF4-FFF2-40B4-BE49-F238E27FC236}">
                <a16:creationId xmlns:a16="http://schemas.microsoft.com/office/drawing/2014/main" id="{46681E89-0925-4A30-9755-F809F7D2345E}"/>
              </a:ext>
            </a:extLst>
          </p:cNvPr>
          <p:cNvSpPr txBox="1">
            <a:spLocks noChangeArrowheads="1"/>
          </p:cNvSpPr>
          <p:nvPr/>
        </p:nvSpPr>
        <p:spPr>
          <a:xfrm>
            <a:off x="457200" y="5287963"/>
            <a:ext cx="8229600" cy="838200"/>
          </a:xfrm>
          <a:prstGeom prst="rect">
            <a:avLst/>
          </a:prstGeom>
        </p:spPr>
        <p:txBody>
          <a:bodyPr vert="horz">
            <a:normAutofit fontScale="70000" lnSpcReduction="20000"/>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580" indent="0" algn="r" fontAlgn="auto">
              <a:lnSpc>
                <a:spcPct val="90000"/>
              </a:lnSpc>
              <a:spcAft>
                <a:spcPts val="0"/>
              </a:spcAft>
              <a:buNone/>
            </a:pPr>
            <a:r>
              <a:rPr lang="en-US" altLang="en-US" sz="2400" b="1" dirty="0">
                <a:cs typeface="Times New Roman" panose="02020603050405020304" pitchFamily="18" charset="0"/>
              </a:rPr>
              <a:t>End-end was superior to VII-XII 	(</a:t>
            </a:r>
            <a:r>
              <a:rPr lang="en-US" altLang="en-US" sz="2400" i="1" dirty="0">
                <a:cs typeface="Times New Roman" panose="02020603050405020304" pitchFamily="18" charset="0"/>
              </a:rPr>
              <a:t>x</a:t>
            </a:r>
            <a:r>
              <a:rPr lang="en-US" altLang="en-US" sz="2400" b="1" baseline="30000" dirty="0">
                <a:cs typeface="Times New Roman" panose="02020603050405020304" pitchFamily="18" charset="0"/>
              </a:rPr>
              <a:t>2</a:t>
            </a:r>
            <a:r>
              <a:rPr lang="en-US" altLang="en-US" sz="2400" b="1" dirty="0">
                <a:cs typeface="Times New Roman" panose="02020603050405020304" pitchFamily="18" charset="0"/>
              </a:rPr>
              <a:t>, p=0.005)</a:t>
            </a:r>
          </a:p>
          <a:p>
            <a:pPr marL="68580" indent="0" algn="r" fontAlgn="auto">
              <a:lnSpc>
                <a:spcPct val="90000"/>
              </a:lnSpc>
              <a:spcAft>
                <a:spcPts val="0"/>
              </a:spcAft>
              <a:buNone/>
            </a:pPr>
            <a:r>
              <a:rPr lang="en-US" altLang="en-US" sz="2400" b="1" dirty="0">
                <a:cs typeface="Times New Roman" panose="02020603050405020304" pitchFamily="18" charset="0"/>
              </a:rPr>
              <a:t>End-end was similar to Cable      	(</a:t>
            </a:r>
            <a:r>
              <a:rPr lang="en-US" altLang="en-US" sz="2400" i="1" dirty="0">
                <a:cs typeface="Times New Roman" panose="02020603050405020304" pitchFamily="18" charset="0"/>
              </a:rPr>
              <a:t>x</a:t>
            </a:r>
            <a:r>
              <a:rPr lang="en-US" altLang="en-US" sz="2400" b="1" baseline="30000" dirty="0">
                <a:cs typeface="Times New Roman" panose="02020603050405020304" pitchFamily="18" charset="0"/>
              </a:rPr>
              <a:t>2</a:t>
            </a:r>
            <a:r>
              <a:rPr lang="en-US" altLang="en-US" sz="2400" b="1" dirty="0">
                <a:cs typeface="Times New Roman" panose="02020603050405020304" pitchFamily="18" charset="0"/>
              </a:rPr>
              <a:t>, p=0.15)</a:t>
            </a:r>
            <a:r>
              <a:rPr lang="en-GB" altLang="en-US" sz="2400" dirty="0"/>
              <a:t> </a:t>
            </a:r>
          </a:p>
          <a:p>
            <a:pPr marL="68580" indent="0" algn="r" fontAlgn="auto">
              <a:lnSpc>
                <a:spcPct val="90000"/>
              </a:lnSpc>
              <a:spcAft>
                <a:spcPts val="0"/>
              </a:spcAft>
              <a:buNone/>
            </a:pPr>
            <a:r>
              <a:rPr lang="en-GB" altLang="en-US" sz="2400" b="1" dirty="0"/>
              <a:t>Cable    vs.   VII-XII        		(</a:t>
            </a:r>
            <a:r>
              <a:rPr lang="en-US" altLang="en-US" sz="2400" i="1" dirty="0">
                <a:cs typeface="Times New Roman" panose="02020603050405020304" pitchFamily="18" charset="0"/>
              </a:rPr>
              <a:t>x</a:t>
            </a:r>
            <a:r>
              <a:rPr lang="en-US" altLang="en-US" sz="2400" b="1" baseline="30000" dirty="0">
                <a:cs typeface="Times New Roman" panose="02020603050405020304" pitchFamily="18" charset="0"/>
              </a:rPr>
              <a:t>2</a:t>
            </a:r>
            <a:r>
              <a:rPr lang="en-GB" altLang="en-US" sz="2400" b="1" dirty="0"/>
              <a:t>, p=0.03)</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7476" name="Object 4">
            <a:extLst>
              <a:ext uri="{FF2B5EF4-FFF2-40B4-BE49-F238E27FC236}">
                <a16:creationId xmlns:a16="http://schemas.microsoft.com/office/drawing/2014/main" id="{A39C5E4B-6D60-42E9-873F-6F681878C211}"/>
              </a:ext>
            </a:extLst>
          </p:cNvPr>
          <p:cNvGraphicFramePr>
            <a:graphicFrameLocks noChangeAspect="1"/>
          </p:cNvGraphicFramePr>
          <p:nvPr/>
        </p:nvGraphicFramePr>
        <p:xfrm>
          <a:off x="574675" y="1222375"/>
          <a:ext cx="7916863" cy="4965700"/>
        </p:xfrm>
        <a:graphic>
          <a:graphicData uri="http://schemas.openxmlformats.org/presentationml/2006/ole">
            <mc:AlternateContent xmlns:mc="http://schemas.openxmlformats.org/markup-compatibility/2006">
              <mc:Choice xmlns:v="urn:schemas-microsoft-com:vml" Requires="v">
                <p:oleObj spid="_x0000_s3092" name="Chart" r:id="rId3" imgW="4905388" imgH="3076633" progId="Excel.Chart.8">
                  <p:embed/>
                </p:oleObj>
              </mc:Choice>
              <mc:Fallback>
                <p:oleObj name="Chart" r:id="rId3" imgW="4905388" imgH="3076633" progId="Excel.Chart.8">
                  <p:embed/>
                  <p:pic>
                    <p:nvPicPr>
                      <p:cNvPr id="617476" name="Object 4">
                        <a:extLst>
                          <a:ext uri="{FF2B5EF4-FFF2-40B4-BE49-F238E27FC236}">
                            <a16:creationId xmlns:a16="http://schemas.microsoft.com/office/drawing/2014/main" id="{A39C5E4B-6D60-42E9-873F-6F681878C2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675" y="1222375"/>
                        <a:ext cx="7916863"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7478" name="Rectangle 6">
            <a:extLst>
              <a:ext uri="{FF2B5EF4-FFF2-40B4-BE49-F238E27FC236}">
                <a16:creationId xmlns:a16="http://schemas.microsoft.com/office/drawing/2014/main" id="{14B113B7-D76E-45F0-88C1-3FED663E02E1}"/>
              </a:ext>
            </a:extLst>
          </p:cNvPr>
          <p:cNvSpPr>
            <a:spLocks noChangeArrowheads="1"/>
          </p:cNvSpPr>
          <p:nvPr/>
        </p:nvSpPr>
        <p:spPr bwMode="auto">
          <a:xfrm>
            <a:off x="423863" y="304800"/>
            <a:ext cx="8280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rgbClr val="FFCC00"/>
                </a:solidFill>
                <a:effectLst>
                  <a:outerShdw blurRad="38100" dist="38100" dir="2700000" algn="tl">
                    <a:srgbClr val="FFFFFF"/>
                  </a:outerShdw>
                </a:effectLst>
                <a:latin typeface="Comic Sans MS" panose="030F0702030302020204" pitchFamily="66" charset="0"/>
              </a:defRPr>
            </a:lvl1pPr>
            <a:lvl2pPr algn="ctr">
              <a:defRPr sz="4400">
                <a:solidFill>
                  <a:srgbClr val="FFCC00"/>
                </a:solidFill>
                <a:effectLst>
                  <a:outerShdw blurRad="38100" dist="38100" dir="2700000" algn="tl">
                    <a:srgbClr val="FFFFFF"/>
                  </a:outerShdw>
                </a:effectLst>
                <a:latin typeface="Comic Sans MS" panose="030F0702030302020204" pitchFamily="66" charset="0"/>
              </a:defRPr>
            </a:lvl2pPr>
            <a:lvl3pPr algn="ctr">
              <a:defRPr sz="4400">
                <a:solidFill>
                  <a:srgbClr val="FFCC00"/>
                </a:solidFill>
                <a:effectLst>
                  <a:outerShdw blurRad="38100" dist="38100" dir="2700000" algn="tl">
                    <a:srgbClr val="FFFFFF"/>
                  </a:outerShdw>
                </a:effectLst>
                <a:latin typeface="Comic Sans MS" panose="030F0702030302020204" pitchFamily="66" charset="0"/>
              </a:defRPr>
            </a:lvl3pPr>
            <a:lvl4pPr algn="ctr">
              <a:defRPr sz="4400">
                <a:solidFill>
                  <a:srgbClr val="FFCC00"/>
                </a:solidFill>
                <a:effectLst>
                  <a:outerShdw blurRad="38100" dist="38100" dir="2700000" algn="tl">
                    <a:srgbClr val="FFFFFF"/>
                  </a:outerShdw>
                </a:effectLst>
                <a:latin typeface="Comic Sans MS" panose="030F0702030302020204" pitchFamily="66" charset="0"/>
              </a:defRPr>
            </a:lvl4pPr>
            <a:lvl5pPr algn="ctr">
              <a:defRPr sz="4400">
                <a:solidFill>
                  <a:srgbClr val="FFCC00"/>
                </a:solidFill>
                <a:effectLst>
                  <a:outerShdw blurRad="38100" dist="38100" dir="2700000" algn="tl">
                    <a:srgbClr val="FFFFFF"/>
                  </a:outerShdw>
                </a:effectLst>
                <a:latin typeface="Comic Sans MS" panose="030F0702030302020204" pitchFamily="66" charset="0"/>
              </a:defRPr>
            </a:lvl5pPr>
            <a:lvl6pPr marL="4572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6pPr>
            <a:lvl7pPr marL="9144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7pPr>
            <a:lvl8pPr marL="13716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8pPr>
            <a:lvl9pPr marL="18288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9pPr>
          </a:lstStyle>
          <a:p>
            <a:r>
              <a:rPr lang="en-GB" altLang="en-US" dirty="0">
                <a:solidFill>
                  <a:schemeClr val="tx1"/>
                </a:solidFill>
                <a:effectLst/>
                <a:latin typeface="+mn-lt"/>
              </a:rPr>
              <a:t>Results: % &gt;HB3 at 24 months</a:t>
            </a:r>
          </a:p>
        </p:txBody>
      </p:sp>
      <p:sp>
        <p:nvSpPr>
          <p:cNvPr id="617479" name="Text Box 7">
            <a:extLst>
              <a:ext uri="{FF2B5EF4-FFF2-40B4-BE49-F238E27FC236}">
                <a16:creationId xmlns:a16="http://schemas.microsoft.com/office/drawing/2014/main" id="{76FAE9E0-FFA8-4703-9541-43B87FCBBEF5}"/>
              </a:ext>
            </a:extLst>
          </p:cNvPr>
          <p:cNvSpPr txBox="1">
            <a:spLocks noChangeArrowheads="1"/>
          </p:cNvSpPr>
          <p:nvPr/>
        </p:nvSpPr>
        <p:spPr bwMode="auto">
          <a:xfrm>
            <a:off x="6894513" y="6400800"/>
            <a:ext cx="188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dirty="0">
                <a:latin typeface="+mn-lt"/>
              </a:rPr>
              <a:t>n = 66</a:t>
            </a:r>
          </a:p>
        </p:txBody>
      </p:sp>
      <p:sp>
        <p:nvSpPr>
          <p:cNvPr id="617480" name="Text Box 8">
            <a:extLst>
              <a:ext uri="{FF2B5EF4-FFF2-40B4-BE49-F238E27FC236}">
                <a16:creationId xmlns:a16="http://schemas.microsoft.com/office/drawing/2014/main" id="{CD6671C8-9259-4DFD-A81C-BDE728387C37}"/>
              </a:ext>
            </a:extLst>
          </p:cNvPr>
          <p:cNvSpPr txBox="1">
            <a:spLocks noChangeArrowheads="1"/>
          </p:cNvSpPr>
          <p:nvPr/>
        </p:nvSpPr>
        <p:spPr bwMode="auto">
          <a:xfrm>
            <a:off x="219075" y="1493838"/>
            <a:ext cx="536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solidFill>
                  <a:schemeClr val="bg1"/>
                </a:solidFill>
              </a:rPr>
              <a: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6450" name="Object 2">
            <a:extLst>
              <a:ext uri="{FF2B5EF4-FFF2-40B4-BE49-F238E27FC236}">
                <a16:creationId xmlns:a16="http://schemas.microsoft.com/office/drawing/2014/main" id="{2FC96E86-A29E-406A-ADCA-C316B704D843}"/>
              </a:ext>
            </a:extLst>
          </p:cNvPr>
          <p:cNvGraphicFramePr>
            <a:graphicFrameLocks noChangeAspect="1"/>
          </p:cNvGraphicFramePr>
          <p:nvPr/>
        </p:nvGraphicFramePr>
        <p:xfrm>
          <a:off x="574675" y="1222375"/>
          <a:ext cx="7916863" cy="4965700"/>
        </p:xfrm>
        <a:graphic>
          <a:graphicData uri="http://schemas.openxmlformats.org/presentationml/2006/ole">
            <mc:AlternateContent xmlns:mc="http://schemas.openxmlformats.org/markup-compatibility/2006">
              <mc:Choice xmlns:v="urn:schemas-microsoft-com:vml" Requires="v">
                <p:oleObj spid="_x0000_s4116" name="Chart" r:id="rId3" imgW="4905388" imgH="3076633" progId="Excel.Chart.8">
                  <p:embed/>
                </p:oleObj>
              </mc:Choice>
              <mc:Fallback>
                <p:oleObj name="Chart" r:id="rId3" imgW="4905388" imgH="3076633" progId="Excel.Chart.8">
                  <p:embed/>
                  <p:pic>
                    <p:nvPicPr>
                      <p:cNvPr id="616450" name="Object 2">
                        <a:extLst>
                          <a:ext uri="{FF2B5EF4-FFF2-40B4-BE49-F238E27FC236}">
                            <a16:creationId xmlns:a16="http://schemas.microsoft.com/office/drawing/2014/main" id="{2FC96E86-A29E-406A-ADCA-C316B704D8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675" y="1222375"/>
                        <a:ext cx="7916863"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6451" name="Rectangle 3">
            <a:extLst>
              <a:ext uri="{FF2B5EF4-FFF2-40B4-BE49-F238E27FC236}">
                <a16:creationId xmlns:a16="http://schemas.microsoft.com/office/drawing/2014/main" id="{168CA1A1-B5DE-4D21-A807-BF229389AED9}"/>
              </a:ext>
            </a:extLst>
          </p:cNvPr>
          <p:cNvSpPr>
            <a:spLocks noChangeArrowheads="1"/>
          </p:cNvSpPr>
          <p:nvPr/>
        </p:nvSpPr>
        <p:spPr bwMode="auto">
          <a:xfrm>
            <a:off x="671513" y="3048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rgbClr val="FFCC00"/>
                </a:solidFill>
                <a:effectLst>
                  <a:outerShdw blurRad="38100" dist="38100" dir="2700000" algn="tl">
                    <a:srgbClr val="FFFFFF"/>
                  </a:outerShdw>
                </a:effectLst>
                <a:latin typeface="Comic Sans MS" panose="030F0702030302020204" pitchFamily="66" charset="0"/>
              </a:defRPr>
            </a:lvl1pPr>
            <a:lvl2pPr algn="ctr">
              <a:defRPr sz="4400">
                <a:solidFill>
                  <a:srgbClr val="FFCC00"/>
                </a:solidFill>
                <a:effectLst>
                  <a:outerShdw blurRad="38100" dist="38100" dir="2700000" algn="tl">
                    <a:srgbClr val="FFFFFF"/>
                  </a:outerShdw>
                </a:effectLst>
                <a:latin typeface="Comic Sans MS" panose="030F0702030302020204" pitchFamily="66" charset="0"/>
              </a:defRPr>
            </a:lvl2pPr>
            <a:lvl3pPr algn="ctr">
              <a:defRPr sz="4400">
                <a:solidFill>
                  <a:srgbClr val="FFCC00"/>
                </a:solidFill>
                <a:effectLst>
                  <a:outerShdw blurRad="38100" dist="38100" dir="2700000" algn="tl">
                    <a:srgbClr val="FFFFFF"/>
                  </a:outerShdw>
                </a:effectLst>
                <a:latin typeface="Comic Sans MS" panose="030F0702030302020204" pitchFamily="66" charset="0"/>
              </a:defRPr>
            </a:lvl3pPr>
            <a:lvl4pPr algn="ctr">
              <a:defRPr sz="4400">
                <a:solidFill>
                  <a:srgbClr val="FFCC00"/>
                </a:solidFill>
                <a:effectLst>
                  <a:outerShdw blurRad="38100" dist="38100" dir="2700000" algn="tl">
                    <a:srgbClr val="FFFFFF"/>
                  </a:outerShdw>
                </a:effectLst>
                <a:latin typeface="Comic Sans MS" panose="030F0702030302020204" pitchFamily="66" charset="0"/>
              </a:defRPr>
            </a:lvl4pPr>
            <a:lvl5pPr algn="ctr">
              <a:defRPr sz="4400">
                <a:solidFill>
                  <a:srgbClr val="FFCC00"/>
                </a:solidFill>
                <a:effectLst>
                  <a:outerShdw blurRad="38100" dist="38100" dir="2700000" algn="tl">
                    <a:srgbClr val="FFFFFF"/>
                  </a:outerShdw>
                </a:effectLst>
                <a:latin typeface="Comic Sans MS" panose="030F0702030302020204" pitchFamily="66" charset="0"/>
              </a:defRPr>
            </a:lvl5pPr>
            <a:lvl6pPr marL="4572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6pPr>
            <a:lvl7pPr marL="9144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7pPr>
            <a:lvl8pPr marL="13716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8pPr>
            <a:lvl9pPr marL="18288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9pPr>
          </a:lstStyle>
          <a:p>
            <a:r>
              <a:rPr lang="en-GB" altLang="en-US" dirty="0">
                <a:solidFill>
                  <a:schemeClr val="tx1"/>
                </a:solidFill>
                <a:effectLst/>
                <a:latin typeface="+mn-lt"/>
              </a:rPr>
              <a:t>Percentage failures</a:t>
            </a:r>
          </a:p>
        </p:txBody>
      </p:sp>
      <p:sp>
        <p:nvSpPr>
          <p:cNvPr id="616452" name="Text Box 4">
            <a:extLst>
              <a:ext uri="{FF2B5EF4-FFF2-40B4-BE49-F238E27FC236}">
                <a16:creationId xmlns:a16="http://schemas.microsoft.com/office/drawing/2014/main" id="{55EFE320-B04C-464A-8C9A-4501ED7A6937}"/>
              </a:ext>
            </a:extLst>
          </p:cNvPr>
          <p:cNvSpPr txBox="1">
            <a:spLocks noChangeArrowheads="1"/>
          </p:cNvSpPr>
          <p:nvPr/>
        </p:nvSpPr>
        <p:spPr bwMode="auto">
          <a:xfrm>
            <a:off x="219075" y="1493838"/>
            <a:ext cx="536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solidFill>
                  <a:schemeClr val="bg1"/>
                </a:solidFill>
              </a:rPr>
              <a: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23618" name="Object 2">
            <a:extLst>
              <a:ext uri="{FF2B5EF4-FFF2-40B4-BE49-F238E27FC236}">
                <a16:creationId xmlns:a16="http://schemas.microsoft.com/office/drawing/2014/main" id="{D5B8157A-09BF-4085-B08D-1B782C3D58C8}"/>
              </a:ext>
            </a:extLst>
          </p:cNvPr>
          <p:cNvGraphicFramePr>
            <a:graphicFrameLocks noChangeAspect="1"/>
          </p:cNvGraphicFramePr>
          <p:nvPr/>
        </p:nvGraphicFramePr>
        <p:xfrm>
          <a:off x="574675" y="1222375"/>
          <a:ext cx="7916863" cy="4965700"/>
        </p:xfrm>
        <a:graphic>
          <a:graphicData uri="http://schemas.openxmlformats.org/presentationml/2006/ole">
            <mc:AlternateContent xmlns:mc="http://schemas.openxmlformats.org/markup-compatibility/2006">
              <mc:Choice xmlns:v="urn:schemas-microsoft-com:vml" Requires="v">
                <p:oleObj spid="_x0000_s5140" name="Chart" r:id="rId3" imgW="4905388" imgH="3076633" progId="Excel.Chart.8">
                  <p:embed/>
                </p:oleObj>
              </mc:Choice>
              <mc:Fallback>
                <p:oleObj name="Chart" r:id="rId3" imgW="4905388" imgH="3076633" progId="Excel.Chart.8">
                  <p:embed/>
                  <p:pic>
                    <p:nvPicPr>
                      <p:cNvPr id="623618" name="Object 2">
                        <a:extLst>
                          <a:ext uri="{FF2B5EF4-FFF2-40B4-BE49-F238E27FC236}">
                            <a16:creationId xmlns:a16="http://schemas.microsoft.com/office/drawing/2014/main" id="{D5B8157A-09BF-4085-B08D-1B782C3D58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675" y="1222375"/>
                        <a:ext cx="7916863"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23619" name="Rectangle 3">
            <a:extLst>
              <a:ext uri="{FF2B5EF4-FFF2-40B4-BE49-F238E27FC236}">
                <a16:creationId xmlns:a16="http://schemas.microsoft.com/office/drawing/2014/main" id="{EA9C3C7F-CFCC-4DEE-AF87-B45E01569C47}"/>
              </a:ext>
            </a:extLst>
          </p:cNvPr>
          <p:cNvSpPr>
            <a:spLocks noChangeArrowheads="1"/>
          </p:cNvSpPr>
          <p:nvPr/>
        </p:nvSpPr>
        <p:spPr bwMode="auto">
          <a:xfrm>
            <a:off x="423863" y="304800"/>
            <a:ext cx="8280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rgbClr val="FFCC00"/>
                </a:solidFill>
                <a:effectLst>
                  <a:outerShdw blurRad="38100" dist="38100" dir="2700000" algn="tl">
                    <a:srgbClr val="FFFFFF"/>
                  </a:outerShdw>
                </a:effectLst>
                <a:latin typeface="Comic Sans MS" panose="030F0702030302020204" pitchFamily="66" charset="0"/>
              </a:defRPr>
            </a:lvl1pPr>
            <a:lvl2pPr algn="ctr">
              <a:defRPr sz="4400">
                <a:solidFill>
                  <a:srgbClr val="FFCC00"/>
                </a:solidFill>
                <a:effectLst>
                  <a:outerShdw blurRad="38100" dist="38100" dir="2700000" algn="tl">
                    <a:srgbClr val="FFFFFF"/>
                  </a:outerShdw>
                </a:effectLst>
                <a:latin typeface="Comic Sans MS" panose="030F0702030302020204" pitchFamily="66" charset="0"/>
              </a:defRPr>
            </a:lvl2pPr>
            <a:lvl3pPr algn="ctr">
              <a:defRPr sz="4400">
                <a:solidFill>
                  <a:srgbClr val="FFCC00"/>
                </a:solidFill>
                <a:effectLst>
                  <a:outerShdw blurRad="38100" dist="38100" dir="2700000" algn="tl">
                    <a:srgbClr val="FFFFFF"/>
                  </a:outerShdw>
                </a:effectLst>
                <a:latin typeface="Comic Sans MS" panose="030F0702030302020204" pitchFamily="66" charset="0"/>
              </a:defRPr>
            </a:lvl3pPr>
            <a:lvl4pPr algn="ctr">
              <a:defRPr sz="4400">
                <a:solidFill>
                  <a:srgbClr val="FFCC00"/>
                </a:solidFill>
                <a:effectLst>
                  <a:outerShdw blurRad="38100" dist="38100" dir="2700000" algn="tl">
                    <a:srgbClr val="FFFFFF"/>
                  </a:outerShdw>
                </a:effectLst>
                <a:latin typeface="Comic Sans MS" panose="030F0702030302020204" pitchFamily="66" charset="0"/>
              </a:defRPr>
            </a:lvl4pPr>
            <a:lvl5pPr algn="ctr">
              <a:defRPr sz="4400">
                <a:solidFill>
                  <a:srgbClr val="FFCC00"/>
                </a:solidFill>
                <a:effectLst>
                  <a:outerShdw blurRad="38100" dist="38100" dir="2700000" algn="tl">
                    <a:srgbClr val="FFFFFF"/>
                  </a:outerShdw>
                </a:effectLst>
                <a:latin typeface="Comic Sans MS" panose="030F0702030302020204" pitchFamily="66" charset="0"/>
              </a:defRPr>
            </a:lvl5pPr>
            <a:lvl6pPr marL="4572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6pPr>
            <a:lvl7pPr marL="9144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7pPr>
            <a:lvl8pPr marL="13716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8pPr>
            <a:lvl9pPr marL="1828800" algn="ctr" fontAlgn="base">
              <a:spcBef>
                <a:spcPct val="0"/>
              </a:spcBef>
              <a:spcAft>
                <a:spcPct val="0"/>
              </a:spcAft>
              <a:defRPr sz="4400">
                <a:solidFill>
                  <a:srgbClr val="FFCC00"/>
                </a:solidFill>
                <a:effectLst>
                  <a:outerShdw blurRad="38100" dist="38100" dir="2700000" algn="tl">
                    <a:srgbClr val="FFFFFF"/>
                  </a:outerShdw>
                </a:effectLst>
                <a:latin typeface="Comic Sans MS" panose="030F0702030302020204" pitchFamily="66" charset="0"/>
              </a:defRPr>
            </a:lvl9pPr>
          </a:lstStyle>
          <a:p>
            <a:r>
              <a:rPr lang="en-GB" altLang="en-US" dirty="0">
                <a:solidFill>
                  <a:schemeClr val="tx1"/>
                </a:solidFill>
                <a:effectLst/>
                <a:latin typeface="+mn-lt"/>
              </a:rPr>
              <a:t>Results: % &gt;HB3 at 24 months</a:t>
            </a:r>
          </a:p>
        </p:txBody>
      </p:sp>
      <p:sp>
        <p:nvSpPr>
          <p:cNvPr id="623620" name="Text Box 4">
            <a:extLst>
              <a:ext uri="{FF2B5EF4-FFF2-40B4-BE49-F238E27FC236}">
                <a16:creationId xmlns:a16="http://schemas.microsoft.com/office/drawing/2014/main" id="{A2064C66-10E3-437B-A7F6-710F6883B845}"/>
              </a:ext>
            </a:extLst>
          </p:cNvPr>
          <p:cNvSpPr txBox="1">
            <a:spLocks noChangeArrowheads="1"/>
          </p:cNvSpPr>
          <p:nvPr/>
        </p:nvSpPr>
        <p:spPr bwMode="auto">
          <a:xfrm>
            <a:off x="219075" y="1493838"/>
            <a:ext cx="536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solidFill>
                  <a:schemeClr val="bg1"/>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a:xfrm>
            <a:off x="914400" y="1783560"/>
            <a:ext cx="8045614" cy="4572000"/>
          </a:xfrm>
        </p:spPr>
        <p:txBody>
          <a:bodyPr>
            <a:normAutofit fontScale="92500" lnSpcReduction="10000"/>
          </a:bodyPr>
          <a:lstStyle/>
          <a:p>
            <a:pPr marL="0" indent="0" eaLnBrk="1" hangingPunct="1">
              <a:buNone/>
            </a:pPr>
            <a:r>
              <a:rPr lang="en-GB" altLang="en-US" sz="2400" dirty="0"/>
              <a:t>list the causes of facial nerve paralysis </a:t>
            </a:r>
          </a:p>
          <a:p>
            <a:pPr marL="0" indent="0" eaLnBrk="1" hangingPunct="1">
              <a:buNone/>
            </a:pPr>
            <a:r>
              <a:rPr lang="en-GB" altLang="en-US" sz="2400" dirty="0">
                <a:solidFill>
                  <a:srgbClr val="FFC000"/>
                </a:solidFill>
              </a:rPr>
              <a:t>list the steps in Wallerian degeneration </a:t>
            </a:r>
          </a:p>
          <a:p>
            <a:pPr marL="0" indent="0" eaLnBrk="1" hangingPunct="1">
              <a:buNone/>
            </a:pPr>
            <a:r>
              <a:rPr lang="en-GB" altLang="en-US" sz="2400" dirty="0">
                <a:effectLst/>
              </a:rPr>
              <a:t>label the parts of a peripheral nerve section</a:t>
            </a:r>
          </a:p>
          <a:p>
            <a:pPr marL="0" indent="0" eaLnBrk="1" hangingPunct="1">
              <a:buNone/>
            </a:pPr>
            <a:r>
              <a:rPr lang="en-GB" altLang="en-US" sz="2400" dirty="0">
                <a:solidFill>
                  <a:srgbClr val="FFC000"/>
                </a:solidFill>
              </a:rPr>
              <a:t>describe the landmarks of facial nerve donor graft harvesting</a:t>
            </a:r>
          </a:p>
          <a:p>
            <a:pPr marL="0" indent="0" eaLnBrk="1" hangingPunct="1">
              <a:buNone/>
            </a:pPr>
            <a:r>
              <a:rPr lang="en-GB" altLang="en-US" sz="2400" dirty="0">
                <a:effectLst/>
              </a:rPr>
              <a:t>list th</a:t>
            </a:r>
            <a:r>
              <a:rPr lang="en-GB" altLang="en-US" sz="2400" dirty="0"/>
              <a:t>e types of facial nerve dynamic repair operations, and their pros and cons</a:t>
            </a:r>
          </a:p>
          <a:p>
            <a:pPr marL="0" indent="0">
              <a:buNone/>
            </a:pPr>
            <a:r>
              <a:rPr lang="en-GB" altLang="en-US" sz="2400" dirty="0">
                <a:solidFill>
                  <a:srgbClr val="FFC000"/>
                </a:solidFill>
              </a:rPr>
              <a:t>grade a facial nerve paralysis using the House Brackmann system in a patient </a:t>
            </a:r>
          </a:p>
          <a:p>
            <a:pPr marL="0" indent="0">
              <a:buNone/>
            </a:pPr>
            <a:r>
              <a:rPr lang="en-GB" altLang="en-US" sz="2400" dirty="0"/>
              <a:t>formulate a management plan for a patient presenting with a facial nerve paralysis in set situations</a:t>
            </a:r>
          </a:p>
          <a:p>
            <a:pPr marL="0" indent="0">
              <a:buNone/>
            </a:pPr>
            <a:r>
              <a:rPr lang="en-GB" altLang="en-US" sz="2400" dirty="0">
                <a:solidFill>
                  <a:srgbClr val="FFC000"/>
                </a:solidFill>
              </a:rPr>
              <a:t>score maximum points in the intercollegiate exam in a clinical scenario on the facial nerve</a:t>
            </a:r>
          </a:p>
          <a:p>
            <a:pPr marL="0" indent="0" eaLnBrk="1" hangingPunct="1">
              <a:buNone/>
            </a:pPr>
            <a:endParaRPr lang="en-GB" altLang="en-US" sz="2400" dirty="0">
              <a:effectLst/>
            </a:endParaRPr>
          </a:p>
          <a:p>
            <a:pPr marL="0" indent="0" eaLnBrk="1" hangingPunct="1">
              <a:buNone/>
            </a:pP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objectives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3712479665"/>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42" name="Rectangle 2">
            <a:extLst>
              <a:ext uri="{FF2B5EF4-FFF2-40B4-BE49-F238E27FC236}">
                <a16:creationId xmlns:a16="http://schemas.microsoft.com/office/drawing/2014/main" id="{296C31EF-DE98-41A4-BF83-57CC902FDC58}"/>
              </a:ext>
            </a:extLst>
          </p:cNvPr>
          <p:cNvSpPr>
            <a:spLocks noGrp="1" noChangeArrowheads="1"/>
          </p:cNvSpPr>
          <p:nvPr>
            <p:ph type="title"/>
          </p:nvPr>
        </p:nvSpPr>
        <p:spPr/>
        <p:txBody>
          <a:bodyPr/>
          <a:lstStyle/>
          <a:p>
            <a:r>
              <a:rPr lang="en-GB" altLang="en-US" dirty="0">
                <a:solidFill>
                  <a:schemeClr val="tx1"/>
                </a:solidFill>
                <a:latin typeface="+mn-lt"/>
              </a:rPr>
              <a:t>however</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6594" name="Rectangle 2">
            <a:extLst>
              <a:ext uri="{FF2B5EF4-FFF2-40B4-BE49-F238E27FC236}">
                <a16:creationId xmlns:a16="http://schemas.microsoft.com/office/drawing/2014/main" id="{7740D284-2CDE-43F2-BC9F-802BC72033FE}"/>
              </a:ext>
            </a:extLst>
          </p:cNvPr>
          <p:cNvSpPr>
            <a:spLocks noGrp="1" noChangeArrowheads="1"/>
          </p:cNvSpPr>
          <p:nvPr>
            <p:ph type="title"/>
          </p:nvPr>
        </p:nvSpPr>
        <p:spPr/>
        <p:txBody>
          <a:bodyPr/>
          <a:lstStyle/>
          <a:p>
            <a:r>
              <a:rPr lang="en-GB" altLang="en-US" dirty="0">
                <a:solidFill>
                  <a:schemeClr val="tx1"/>
                </a:solidFill>
                <a:latin typeface="+mn-lt"/>
              </a:rPr>
              <a:t>Continued Improvement after 24 months</a:t>
            </a:r>
          </a:p>
        </p:txBody>
      </p:sp>
      <p:sp>
        <p:nvSpPr>
          <p:cNvPr id="366595" name="Rectangle 3">
            <a:extLst>
              <a:ext uri="{FF2B5EF4-FFF2-40B4-BE49-F238E27FC236}">
                <a16:creationId xmlns:a16="http://schemas.microsoft.com/office/drawing/2014/main" id="{37FDF6F7-D748-4D31-9D52-810E9BAE9F2F}"/>
              </a:ext>
            </a:extLst>
          </p:cNvPr>
          <p:cNvSpPr>
            <a:spLocks noGrp="1" noChangeArrowheads="1"/>
          </p:cNvSpPr>
          <p:nvPr>
            <p:ph type="body" idx="1"/>
          </p:nvPr>
        </p:nvSpPr>
        <p:spPr/>
        <p:txBody>
          <a:bodyPr/>
          <a:lstStyle/>
          <a:p>
            <a:endParaRPr lang="en-GB" altLang="en-US" dirty="0"/>
          </a:p>
          <a:p>
            <a:pPr marL="68580" indent="0">
              <a:buNone/>
            </a:pPr>
            <a:r>
              <a:rPr lang="en-GB" altLang="en-US" dirty="0">
                <a:effectLst/>
              </a:rPr>
              <a:t>Noted in 8 cases (12.1%)</a:t>
            </a:r>
          </a:p>
          <a:p>
            <a:pPr marL="68580" indent="0">
              <a:buNone/>
            </a:pPr>
            <a:endParaRPr lang="en-GB" altLang="en-US" dirty="0">
              <a:effectLst/>
            </a:endParaRPr>
          </a:p>
          <a:p>
            <a:pPr marL="68580" indent="0">
              <a:buNone/>
            </a:pPr>
            <a:r>
              <a:rPr lang="en-GB" altLang="en-US" dirty="0">
                <a:effectLst/>
              </a:rPr>
              <a:t>5 of which were Facial Hypoglossal Coaptation</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0690" name="Rectangle 2">
            <a:extLst>
              <a:ext uri="{FF2B5EF4-FFF2-40B4-BE49-F238E27FC236}">
                <a16:creationId xmlns:a16="http://schemas.microsoft.com/office/drawing/2014/main" id="{327DF9CC-3BCD-4E97-906F-0D6694ECF712}"/>
              </a:ext>
            </a:extLst>
          </p:cNvPr>
          <p:cNvSpPr>
            <a:spLocks noGrp="1" noChangeArrowheads="1"/>
          </p:cNvSpPr>
          <p:nvPr>
            <p:ph type="title"/>
          </p:nvPr>
        </p:nvSpPr>
        <p:spPr/>
        <p:txBody>
          <a:bodyPr/>
          <a:lstStyle/>
          <a:p>
            <a:r>
              <a:rPr lang="en-GB" altLang="en-US" dirty="0">
                <a:solidFill>
                  <a:schemeClr val="tx1"/>
                </a:solidFill>
                <a:effectLst>
                  <a:outerShdw blurRad="38100" dist="38100" dir="2700000" algn="tl">
                    <a:srgbClr val="000000">
                      <a:alpha val="43137"/>
                    </a:srgbClr>
                  </a:outerShdw>
                </a:effectLst>
                <a:latin typeface="+mn-lt"/>
              </a:rPr>
              <a:t>Conclusions</a:t>
            </a:r>
          </a:p>
        </p:txBody>
      </p:sp>
      <p:sp>
        <p:nvSpPr>
          <p:cNvPr id="370691" name="Rectangle 3">
            <a:extLst>
              <a:ext uri="{FF2B5EF4-FFF2-40B4-BE49-F238E27FC236}">
                <a16:creationId xmlns:a16="http://schemas.microsoft.com/office/drawing/2014/main" id="{B194CC20-F7ED-483C-860D-C9233C572F2D}"/>
              </a:ext>
            </a:extLst>
          </p:cNvPr>
          <p:cNvSpPr>
            <a:spLocks noGrp="1" noChangeArrowheads="1"/>
          </p:cNvSpPr>
          <p:nvPr>
            <p:ph type="body" idx="1"/>
          </p:nvPr>
        </p:nvSpPr>
        <p:spPr/>
        <p:txBody>
          <a:bodyPr/>
          <a:lstStyle/>
          <a:p>
            <a:pPr marL="0" indent="0" algn="just">
              <a:buNone/>
            </a:pPr>
            <a:r>
              <a:rPr lang="en-US" altLang="en-US" dirty="0">
                <a:effectLst/>
                <a:cs typeface="Times New Roman" panose="02020603050405020304" pitchFamily="18" charset="0"/>
              </a:rPr>
              <a:t>End to end coaptation gives best result, followed by nerve interposition graft and VII-XII transposition</a:t>
            </a:r>
          </a:p>
          <a:p>
            <a:pPr marL="0" indent="0" algn="just">
              <a:buNone/>
            </a:pPr>
            <a:endParaRPr lang="en-US" altLang="en-US" dirty="0">
              <a:effectLst/>
              <a:cs typeface="Times New Roman" panose="02020603050405020304" pitchFamily="18" charset="0"/>
            </a:endParaRPr>
          </a:p>
          <a:p>
            <a:pPr marL="0" indent="0" algn="just">
              <a:buNone/>
            </a:pPr>
            <a:r>
              <a:rPr lang="en-US" altLang="en-US" dirty="0">
                <a:effectLst/>
                <a:cs typeface="Times New Roman" panose="02020603050405020304" pitchFamily="18" charset="0"/>
              </a:rPr>
              <a:t>Improvement can still occur 2 years after surgical repair</a:t>
            </a:r>
            <a:endParaRPr lang="en-US" altLang="en-US" b="1" u="sng" dirty="0">
              <a:effectLst/>
              <a:cs typeface="Times New Roman" panose="02020603050405020304" pitchFamily="18" charset="0"/>
            </a:endParaRPr>
          </a:p>
          <a:p>
            <a:pPr marL="0" indent="0"/>
            <a:endParaRPr lang="en-GB" alt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8764981-7586-426C-A506-7B2C175918D6}"/>
              </a:ext>
            </a:extLst>
          </p:cNvPr>
          <p:cNvSpPr>
            <a:spLocks noGrp="1"/>
          </p:cNvSpPr>
          <p:nvPr>
            <p:ph type="dt" sz="half" idx="10"/>
          </p:nvPr>
        </p:nvSpPr>
        <p:spPr/>
        <p:txBody>
          <a:bodyPr/>
          <a:lstStyle/>
          <a:p>
            <a:endParaRPr lang="en-GB" altLang="en-US" dirty="0">
              <a:solidFill>
                <a:schemeClr val="bg2"/>
              </a:solidFill>
            </a:endParaRPr>
          </a:p>
        </p:txBody>
      </p:sp>
      <p:sp>
        <p:nvSpPr>
          <p:cNvPr id="35842" name="Rectangle 2">
            <a:extLst>
              <a:ext uri="{FF2B5EF4-FFF2-40B4-BE49-F238E27FC236}">
                <a16:creationId xmlns:a16="http://schemas.microsoft.com/office/drawing/2014/main" id="{C701F9FF-01F0-4B80-BF78-C115C1EA99D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Management of facial palsy</a:t>
            </a:r>
          </a:p>
        </p:txBody>
      </p:sp>
      <p:sp>
        <p:nvSpPr>
          <p:cNvPr id="35843" name="Rectangle 3">
            <a:extLst>
              <a:ext uri="{FF2B5EF4-FFF2-40B4-BE49-F238E27FC236}">
                <a16:creationId xmlns:a16="http://schemas.microsoft.com/office/drawing/2014/main" id="{0607F3BC-0BBC-4AA2-A8A3-B3EBDDCCDE02}"/>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dirty="0">
                <a:solidFill>
                  <a:srgbClr val="FFFFFF"/>
                </a:solidFill>
              </a:rPr>
              <a:t>history</a:t>
            </a:r>
          </a:p>
          <a:p>
            <a:pPr eaLnBrk="0" hangingPunct="0">
              <a:buFont typeface="Monotype Sorts" pitchFamily="2" charset="2"/>
              <a:buNone/>
            </a:pPr>
            <a:r>
              <a:rPr lang="en-GB" altLang="en-US" dirty="0">
                <a:solidFill>
                  <a:srgbClr val="FFFFFF"/>
                </a:solidFill>
              </a:rPr>
              <a:t>examination</a:t>
            </a:r>
          </a:p>
          <a:p>
            <a:pPr eaLnBrk="0" hangingPunct="0">
              <a:buFont typeface="Monotype Sorts" pitchFamily="2" charset="2"/>
              <a:buNone/>
            </a:pPr>
            <a:r>
              <a:rPr lang="en-GB" altLang="en-US" dirty="0">
                <a:solidFill>
                  <a:srgbClr val="FFFFFF"/>
                </a:solidFill>
              </a:rPr>
              <a:t>investigation</a:t>
            </a:r>
          </a:p>
          <a:p>
            <a:pPr eaLnBrk="0" hangingPunct="0">
              <a:buFont typeface="Monotype Sorts" pitchFamily="2" charset="2"/>
              <a:buNone/>
            </a:pPr>
            <a:r>
              <a:rPr lang="en-GB" altLang="en-US" dirty="0">
                <a:solidFill>
                  <a:srgbClr val="FFFFFF"/>
                </a:solidFill>
              </a:rPr>
              <a:t>treatment		immediate</a:t>
            </a:r>
          </a:p>
          <a:p>
            <a:pPr eaLnBrk="0" hangingPunct="0">
              <a:buFont typeface="Monotype Sorts" pitchFamily="2" charset="2"/>
              <a:buNone/>
            </a:pPr>
            <a:r>
              <a:rPr lang="en-GB" altLang="en-US" dirty="0">
                <a:solidFill>
                  <a:srgbClr val="FFFFFF"/>
                </a:solidFill>
              </a:rPr>
              <a:t>				intermediate</a:t>
            </a:r>
          </a:p>
          <a:p>
            <a:pPr eaLnBrk="0" hangingPunct="0">
              <a:buFont typeface="Monotype Sorts" pitchFamily="2" charset="2"/>
              <a:buNone/>
            </a:pPr>
            <a:r>
              <a:rPr lang="en-GB" altLang="en-US" dirty="0">
                <a:solidFill>
                  <a:srgbClr val="FFFFFF"/>
                </a:solidFill>
              </a:rPr>
              <a:t>				late</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29D3DE5-BAA8-4063-990B-EBE80EA2A3FA}"/>
              </a:ext>
            </a:extLst>
          </p:cNvPr>
          <p:cNvSpPr>
            <a:spLocks noGrp="1"/>
          </p:cNvSpPr>
          <p:nvPr>
            <p:ph type="dt" sz="half" idx="10"/>
          </p:nvPr>
        </p:nvSpPr>
        <p:spPr/>
        <p:txBody>
          <a:bodyPr/>
          <a:lstStyle/>
          <a:p>
            <a:endParaRPr lang="en-GB" altLang="en-US" dirty="0">
              <a:solidFill>
                <a:schemeClr val="bg2"/>
              </a:solidFill>
            </a:endParaRPr>
          </a:p>
        </p:txBody>
      </p:sp>
      <p:sp>
        <p:nvSpPr>
          <p:cNvPr id="65538" name="Rectangle 2">
            <a:extLst>
              <a:ext uri="{FF2B5EF4-FFF2-40B4-BE49-F238E27FC236}">
                <a16:creationId xmlns:a16="http://schemas.microsoft.com/office/drawing/2014/main" id="{BBE11DD2-90C6-48C7-8CAD-02B9C3845F3F}"/>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Investigations: </a:t>
            </a:r>
            <a:r>
              <a:rPr lang="en-GB" altLang="en-US" b="1" dirty="0" err="1">
                <a:solidFill>
                  <a:schemeClr val="tx1"/>
                </a:solidFill>
                <a:latin typeface="+mn-lt"/>
              </a:rPr>
              <a:t>topognostic</a:t>
            </a:r>
            <a:r>
              <a:rPr lang="en-GB" altLang="en-US" b="1" dirty="0">
                <a:solidFill>
                  <a:schemeClr val="tx1"/>
                </a:solidFill>
                <a:latin typeface="+mn-lt"/>
              </a:rPr>
              <a:t> tests</a:t>
            </a:r>
          </a:p>
        </p:txBody>
      </p:sp>
      <p:sp>
        <p:nvSpPr>
          <p:cNvPr id="65539" name="Rectangle 3">
            <a:extLst>
              <a:ext uri="{FF2B5EF4-FFF2-40B4-BE49-F238E27FC236}">
                <a16:creationId xmlns:a16="http://schemas.microsoft.com/office/drawing/2014/main" id="{688EFD3F-53A0-4800-8727-0017035E39B9}"/>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400" dirty="0">
                <a:solidFill>
                  <a:srgbClr val="FFFFFF"/>
                </a:solidFill>
              </a:rPr>
              <a:t>PTA					</a:t>
            </a:r>
            <a:r>
              <a:rPr lang="en-GB" altLang="en-US" sz="2400" dirty="0" err="1">
                <a:solidFill>
                  <a:srgbClr val="FFFFFF"/>
                </a:solidFill>
              </a:rPr>
              <a:t>chochlear</a:t>
            </a:r>
            <a:r>
              <a:rPr lang="en-GB" altLang="en-US" sz="2400" dirty="0">
                <a:solidFill>
                  <a:srgbClr val="FFFFFF"/>
                </a:solidFill>
              </a:rPr>
              <a:t> N</a:t>
            </a:r>
          </a:p>
          <a:p>
            <a:pPr eaLnBrk="0" hangingPunct="0">
              <a:buFont typeface="Monotype Sorts" pitchFamily="2" charset="2"/>
              <a:buNone/>
            </a:pPr>
            <a:r>
              <a:rPr lang="en-GB" altLang="en-US" sz="2400" dirty="0" err="1">
                <a:solidFill>
                  <a:srgbClr val="FFFFFF"/>
                </a:solidFill>
              </a:rPr>
              <a:t>Calorics</a:t>
            </a:r>
            <a:r>
              <a:rPr lang="en-GB" altLang="en-US" sz="2400" dirty="0">
                <a:solidFill>
                  <a:srgbClr val="FFFFFF"/>
                </a:solidFill>
              </a:rPr>
              <a:t>				vestibular nerve</a:t>
            </a:r>
          </a:p>
          <a:p>
            <a:pPr eaLnBrk="0" hangingPunct="0">
              <a:buFont typeface="Monotype Sorts" pitchFamily="2" charset="2"/>
              <a:buNone/>
            </a:pPr>
            <a:r>
              <a:rPr lang="en-GB" altLang="en-US" sz="2400" dirty="0">
                <a:solidFill>
                  <a:srgbClr val="FFFFFF"/>
                </a:solidFill>
              </a:rPr>
              <a:t>Schirmer test				great sup petrosal N</a:t>
            </a:r>
          </a:p>
          <a:p>
            <a:pPr eaLnBrk="0" hangingPunct="0">
              <a:buFont typeface="Monotype Sorts" pitchFamily="2" charset="2"/>
              <a:buNone/>
            </a:pPr>
            <a:r>
              <a:rPr lang="en-GB" altLang="en-US" sz="2400" dirty="0">
                <a:solidFill>
                  <a:srgbClr val="FFFFFF"/>
                </a:solidFill>
              </a:rPr>
              <a:t>stapedius				N to stapedius</a:t>
            </a:r>
          </a:p>
          <a:p>
            <a:pPr eaLnBrk="0" hangingPunct="0">
              <a:buFont typeface="Monotype Sorts" pitchFamily="2" charset="2"/>
              <a:buNone/>
            </a:pPr>
            <a:r>
              <a:rPr lang="en-GB" altLang="en-US" sz="2400" dirty="0">
                <a:solidFill>
                  <a:srgbClr val="FFFFFF"/>
                </a:solidFill>
              </a:rPr>
              <a:t>Submandibular salivary flow		chorda tympani</a:t>
            </a:r>
          </a:p>
          <a:p>
            <a:pPr eaLnBrk="0" hangingPunct="0">
              <a:buFont typeface="Monotype Sorts" pitchFamily="2" charset="2"/>
              <a:buNone/>
            </a:pPr>
            <a:r>
              <a:rPr lang="en-GB" altLang="en-US" sz="2400" dirty="0">
                <a:solidFill>
                  <a:srgbClr val="FFFFFF"/>
                </a:solidFill>
              </a:rPr>
              <a:t>taste test				chorda tympani</a:t>
            </a:r>
            <a:endParaRPr lang="en-GB" altLang="en-US" dirty="0">
              <a:solidFill>
                <a:srgbClr val="FFFFFF"/>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course of the facial nerve</a:t>
            </a:r>
          </a:p>
        </p:txBody>
      </p:sp>
      <p:sp>
        <p:nvSpPr>
          <p:cNvPr id="5" name="Content Placeholder 4">
            <a:extLst>
              <a:ext uri="{FF2B5EF4-FFF2-40B4-BE49-F238E27FC236}">
                <a16:creationId xmlns:a16="http://schemas.microsoft.com/office/drawing/2014/main" id="{F36F1C15-8D94-4D52-A6A0-19C29C25D1D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2320930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ate Placeholder 1">
            <a:extLst>
              <a:ext uri="{FF2B5EF4-FFF2-40B4-BE49-F238E27FC236}">
                <a16:creationId xmlns:a16="http://schemas.microsoft.com/office/drawing/2014/main" id="{5CFE4277-3A93-4716-9E27-23238C265611}"/>
              </a:ext>
            </a:extLst>
          </p:cNvPr>
          <p:cNvSpPr>
            <a:spLocks noGrp="1"/>
          </p:cNvSpPr>
          <p:nvPr>
            <p:ph type="dt" sz="half" idx="10"/>
          </p:nvPr>
        </p:nvSpPr>
        <p:spPr/>
        <p:txBody>
          <a:bodyPr/>
          <a:lstStyle/>
          <a:p>
            <a:endParaRPr lang="en-GB" altLang="en-US" dirty="0">
              <a:solidFill>
                <a:schemeClr val="bg2"/>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5C5F2C-39D8-4FCA-8CD2-8D2C19C3545A}"/>
              </a:ext>
            </a:extLst>
          </p:cNvPr>
          <p:cNvSpPr>
            <a:spLocks noGrp="1"/>
          </p:cNvSpPr>
          <p:nvPr>
            <p:ph type="dt" sz="half" idx="10"/>
          </p:nvPr>
        </p:nvSpPr>
        <p:spPr/>
        <p:txBody>
          <a:bodyPr/>
          <a:lstStyle/>
          <a:p>
            <a:endParaRPr lang="en-GB" altLang="en-US" dirty="0">
              <a:solidFill>
                <a:schemeClr val="bg2"/>
              </a:solidFill>
            </a:endParaRPr>
          </a:p>
        </p:txBody>
      </p:sp>
      <p:sp>
        <p:nvSpPr>
          <p:cNvPr id="67586" name="Rectangle 2">
            <a:extLst>
              <a:ext uri="{FF2B5EF4-FFF2-40B4-BE49-F238E27FC236}">
                <a16:creationId xmlns:a16="http://schemas.microsoft.com/office/drawing/2014/main" id="{BC7272C9-E2CA-42DD-B25F-782B3659096C}"/>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Investigations: </a:t>
            </a:r>
            <a:r>
              <a:rPr lang="en-GB" altLang="en-US" b="1" dirty="0" err="1">
                <a:solidFill>
                  <a:schemeClr val="tx1"/>
                </a:solidFill>
                <a:latin typeface="+mn-lt"/>
              </a:rPr>
              <a:t>topognostic</a:t>
            </a:r>
            <a:r>
              <a:rPr lang="en-GB" altLang="en-US" b="1" dirty="0">
                <a:solidFill>
                  <a:schemeClr val="tx1"/>
                </a:solidFill>
                <a:latin typeface="+mn-lt"/>
              </a:rPr>
              <a:t> tests</a:t>
            </a:r>
          </a:p>
        </p:txBody>
      </p:sp>
      <p:sp>
        <p:nvSpPr>
          <p:cNvPr id="67587" name="Rectangle 3">
            <a:extLst>
              <a:ext uri="{FF2B5EF4-FFF2-40B4-BE49-F238E27FC236}">
                <a16:creationId xmlns:a16="http://schemas.microsoft.com/office/drawing/2014/main" id="{6AB2BB12-46B4-432E-AAF8-77E1B74ED2A3}"/>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400" b="1" dirty="0">
                <a:solidFill>
                  <a:srgbClr val="FFFFFF"/>
                </a:solidFill>
              </a:rPr>
              <a:t>BUT:</a:t>
            </a:r>
            <a:endParaRPr lang="en-GB" altLang="en-US" sz="2400" dirty="0">
              <a:solidFill>
                <a:srgbClr val="FFFFFF"/>
              </a:solidFill>
            </a:endParaRPr>
          </a:p>
          <a:p>
            <a:pPr eaLnBrk="0" hangingPunct="0">
              <a:buFont typeface="Monotype Sorts" pitchFamily="2" charset="2"/>
              <a:buNone/>
            </a:pPr>
            <a:endParaRPr lang="en-GB" altLang="en-US" sz="2400" dirty="0">
              <a:solidFill>
                <a:srgbClr val="FFFFFF"/>
              </a:solidFill>
            </a:endParaRPr>
          </a:p>
          <a:p>
            <a:pPr eaLnBrk="0" hangingPunct="0">
              <a:buFont typeface="Monotype Sorts" pitchFamily="2" charset="2"/>
              <a:buNone/>
            </a:pPr>
            <a:r>
              <a:rPr lang="en-GB" altLang="en-US" sz="2800" dirty="0">
                <a:solidFill>
                  <a:srgbClr val="FFFFFF"/>
                </a:solidFill>
              </a:rPr>
              <a:t>anatomy varies</a:t>
            </a:r>
          </a:p>
          <a:p>
            <a:pPr eaLnBrk="0" hangingPunct="0">
              <a:buFont typeface="Monotype Sorts" pitchFamily="2" charset="2"/>
              <a:buNone/>
            </a:pPr>
            <a:r>
              <a:rPr lang="en-GB" altLang="en-US" sz="2800" dirty="0">
                <a:solidFill>
                  <a:srgbClr val="FFFFFF"/>
                </a:solidFill>
              </a:rPr>
              <a:t>lesions may be diffuse</a:t>
            </a:r>
          </a:p>
          <a:p>
            <a:pPr eaLnBrk="0" hangingPunct="0">
              <a:buFont typeface="Monotype Sorts" pitchFamily="2" charset="2"/>
              <a:buNone/>
            </a:pPr>
            <a:r>
              <a:rPr lang="en-GB" altLang="en-US" sz="2800" dirty="0">
                <a:solidFill>
                  <a:srgbClr val="FFFFFF"/>
                </a:solidFill>
              </a:rPr>
              <a:t>recovery of branches may be at different rates</a:t>
            </a:r>
          </a:p>
          <a:p>
            <a:pPr eaLnBrk="0" hangingPunct="0">
              <a:buFont typeface="Monotype Sorts" pitchFamily="2" charset="2"/>
              <a:buNone/>
            </a:pPr>
            <a:r>
              <a:rPr lang="en-GB" altLang="en-US" sz="2800" dirty="0">
                <a:solidFill>
                  <a:srgbClr val="FFFFFF"/>
                </a:solidFill>
              </a:rPr>
              <a:t>unreliable measurement techniques</a:t>
            </a:r>
            <a:endParaRPr lang="en-GB" altLang="en-US" dirty="0">
              <a:solidFill>
                <a:srgbClr val="FFFFFF"/>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D628642-2294-41D9-94EB-54EC0480DD7C}"/>
              </a:ext>
            </a:extLst>
          </p:cNvPr>
          <p:cNvSpPr>
            <a:spLocks noGrp="1"/>
          </p:cNvSpPr>
          <p:nvPr>
            <p:ph type="dt" sz="half" idx="10"/>
          </p:nvPr>
        </p:nvSpPr>
        <p:spPr/>
        <p:txBody>
          <a:bodyPr/>
          <a:lstStyle/>
          <a:p>
            <a:endParaRPr lang="en-GB" altLang="en-US" dirty="0">
              <a:solidFill>
                <a:schemeClr val="bg2"/>
              </a:solidFill>
            </a:endParaRPr>
          </a:p>
        </p:txBody>
      </p:sp>
      <p:sp>
        <p:nvSpPr>
          <p:cNvPr id="44034" name="Rectangle 2">
            <a:extLst>
              <a:ext uri="{FF2B5EF4-FFF2-40B4-BE49-F238E27FC236}">
                <a16:creationId xmlns:a16="http://schemas.microsoft.com/office/drawing/2014/main" id="{63F30AB6-40E7-488F-90C5-604E421A73F0}"/>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Investigations: electrical testing</a:t>
            </a:r>
          </a:p>
        </p:txBody>
      </p:sp>
      <p:sp>
        <p:nvSpPr>
          <p:cNvPr id="44035" name="Rectangle 3">
            <a:extLst>
              <a:ext uri="{FF2B5EF4-FFF2-40B4-BE49-F238E27FC236}">
                <a16:creationId xmlns:a16="http://schemas.microsoft.com/office/drawing/2014/main" id="{78D80238-6C81-4EEF-8FDA-77E6683A4FF7}"/>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dirty="0">
                <a:solidFill>
                  <a:srgbClr val="FFFFFF"/>
                </a:solidFill>
              </a:rPr>
              <a:t>Maximal stimulation test (MST)</a:t>
            </a:r>
          </a:p>
          <a:p>
            <a:pPr eaLnBrk="0" hangingPunct="0">
              <a:buFont typeface="Monotype Sorts" pitchFamily="2" charset="2"/>
              <a:buNone/>
            </a:pPr>
            <a:r>
              <a:rPr lang="en-GB" altLang="en-US" dirty="0">
                <a:solidFill>
                  <a:srgbClr val="FFFFFF"/>
                </a:solidFill>
              </a:rPr>
              <a:t>Evoked electromyography (EEMG or </a:t>
            </a:r>
            <a:r>
              <a:rPr lang="en-GB" altLang="en-US" dirty="0" err="1">
                <a:solidFill>
                  <a:srgbClr val="FFFFFF"/>
                </a:solidFill>
              </a:rPr>
              <a:t>ENoG</a:t>
            </a:r>
            <a:r>
              <a:rPr lang="en-GB" altLang="en-US" dirty="0">
                <a:solidFill>
                  <a:srgbClr val="FFFFFF"/>
                </a:solidFill>
              </a:rPr>
              <a:t>)</a:t>
            </a:r>
          </a:p>
          <a:p>
            <a:pPr eaLnBrk="0" hangingPunct="0">
              <a:buFont typeface="Monotype Sorts" pitchFamily="2" charset="2"/>
              <a:buNone/>
            </a:pPr>
            <a:r>
              <a:rPr lang="en-GB" altLang="en-US" dirty="0">
                <a:solidFill>
                  <a:srgbClr val="FFFFFF"/>
                </a:solidFill>
              </a:rPr>
              <a:t>Electromyography (EMG)</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738E3F4B-7C7A-4A51-9392-7F8D27FCB37E}"/>
              </a:ext>
            </a:extLst>
          </p:cNvPr>
          <p:cNvSpPr>
            <a:spLocks noGrp="1"/>
          </p:cNvSpPr>
          <p:nvPr>
            <p:ph type="dt" sz="half" idx="10"/>
          </p:nvPr>
        </p:nvSpPr>
        <p:spPr/>
        <p:txBody>
          <a:bodyPr/>
          <a:lstStyle/>
          <a:p>
            <a:endParaRPr lang="en-GB" altLang="en-US" dirty="0">
              <a:solidFill>
                <a:schemeClr val="bg2"/>
              </a:solidFill>
            </a:endParaRPr>
          </a:p>
        </p:txBody>
      </p:sp>
      <p:sp>
        <p:nvSpPr>
          <p:cNvPr id="78850" name="Rectangle 2">
            <a:extLst>
              <a:ext uri="{FF2B5EF4-FFF2-40B4-BE49-F238E27FC236}">
                <a16:creationId xmlns:a16="http://schemas.microsoft.com/office/drawing/2014/main" id="{4E09D4F2-1E1B-4C52-A4D9-1633661EF389}"/>
              </a:ext>
            </a:extLst>
          </p:cNvPr>
          <p:cNvSpPr>
            <a:spLocks noGrp="1" noChangeArrowheads="1"/>
          </p:cNvSpPr>
          <p:nvPr>
            <p:ph type="title"/>
          </p:nvPr>
        </p:nvSpPr>
        <p:spPr>
          <a:xfrm>
            <a:off x="406400" y="228600"/>
            <a:ext cx="8356600" cy="1143000"/>
          </a:xfrm>
          <a:noFill/>
          <a:ln/>
        </p:spPr>
        <p:txBody>
          <a:bodyPr/>
          <a:lstStyle/>
          <a:p>
            <a:pPr algn="ctr" eaLnBrk="0" hangingPunct="0"/>
            <a:r>
              <a:rPr lang="en-GB" altLang="en-US" dirty="0">
                <a:solidFill>
                  <a:schemeClr val="tx1"/>
                </a:solidFill>
                <a:latin typeface="+mn-lt"/>
              </a:rPr>
              <a:t>Maximal stimulation test (MST)</a:t>
            </a:r>
          </a:p>
        </p:txBody>
      </p:sp>
      <p:sp>
        <p:nvSpPr>
          <p:cNvPr id="78851" name="Rectangle 3">
            <a:extLst>
              <a:ext uri="{FF2B5EF4-FFF2-40B4-BE49-F238E27FC236}">
                <a16:creationId xmlns:a16="http://schemas.microsoft.com/office/drawing/2014/main" id="{964691A7-0EB1-4232-9D8A-018841ACC8E7}"/>
              </a:ext>
            </a:extLst>
          </p:cNvPr>
          <p:cNvSpPr>
            <a:spLocks noGrp="1" noChangeArrowheads="1"/>
          </p:cNvSpPr>
          <p:nvPr>
            <p:ph type="body" idx="1"/>
          </p:nvPr>
        </p:nvSpPr>
        <p:spPr>
          <a:ln/>
        </p:spPr>
        <p:txBody>
          <a:bodyPr/>
          <a:lstStyle/>
          <a:p>
            <a:pPr eaLnBrk="0" hangingPunct="0">
              <a:buFont typeface="Monotype Sorts" pitchFamily="2" charset="2"/>
              <a:buNone/>
            </a:pPr>
            <a:endParaRPr lang="en-US" altLang="en-US">
              <a:solidFill>
                <a:srgbClr val="FFFFFF"/>
              </a:solidFill>
              <a:latin typeface="Arial" panose="020B0604020202020204" pitchFamily="34" charset="0"/>
            </a:endParaRPr>
          </a:p>
        </p:txBody>
      </p:sp>
      <p:sp>
        <p:nvSpPr>
          <p:cNvPr id="78853" name="Text Box 5">
            <a:extLst>
              <a:ext uri="{FF2B5EF4-FFF2-40B4-BE49-F238E27FC236}">
                <a16:creationId xmlns:a16="http://schemas.microsoft.com/office/drawing/2014/main" id="{83F5AC57-B9DA-4476-971A-37328C6C2CD7}"/>
              </a:ext>
            </a:extLst>
          </p:cNvPr>
          <p:cNvSpPr txBox="1">
            <a:spLocks noChangeArrowheads="1"/>
          </p:cNvSpPr>
          <p:nvPr/>
        </p:nvSpPr>
        <p:spPr bwMode="auto">
          <a:xfrm>
            <a:off x="6765925" y="1641475"/>
            <a:ext cx="215155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dirty="0">
                <a:latin typeface="+mn-lt"/>
              </a:rPr>
              <a:t>Stylomastoid</a:t>
            </a:r>
          </a:p>
          <a:p>
            <a:r>
              <a:rPr lang="en-GB" altLang="en-US" dirty="0">
                <a:latin typeface="+mn-lt"/>
              </a:rPr>
              <a:t>foramen </a:t>
            </a:r>
          </a:p>
          <a:p>
            <a:r>
              <a:rPr lang="en-GB" altLang="en-US" dirty="0">
                <a:latin typeface="+mn-lt"/>
              </a:rPr>
              <a:t>stimulated and </a:t>
            </a:r>
          </a:p>
          <a:p>
            <a:r>
              <a:rPr lang="en-GB" altLang="en-US" dirty="0">
                <a:latin typeface="+mn-lt"/>
              </a:rPr>
              <a:t>facial </a:t>
            </a:r>
          </a:p>
          <a:p>
            <a:r>
              <a:rPr lang="en-GB" altLang="en-US" dirty="0">
                <a:latin typeface="+mn-lt"/>
              </a:rPr>
              <a:t>movement</a:t>
            </a:r>
          </a:p>
          <a:p>
            <a:r>
              <a:rPr lang="en-GB" altLang="en-US" dirty="0">
                <a:latin typeface="+mn-lt"/>
              </a:rPr>
              <a:t>observed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3">
            <a:extLst>
              <a:ext uri="{FF2B5EF4-FFF2-40B4-BE49-F238E27FC236}">
                <a16:creationId xmlns:a16="http://schemas.microsoft.com/office/drawing/2014/main" id="{C42E1AC7-1E62-431F-80A4-EC6939A2653D}"/>
              </a:ext>
            </a:extLst>
          </p:cNvPr>
          <p:cNvSpPr>
            <a:spLocks noGrp="1" noChangeArrowheads="1"/>
          </p:cNvSpPr>
          <p:nvPr>
            <p:ph type="body" idx="1"/>
          </p:nvPr>
        </p:nvSpPr>
        <p:spPr/>
        <p:txBody>
          <a:bodyPr>
            <a:normAutofit fontScale="70000" lnSpcReduction="20000"/>
          </a:bodyPr>
          <a:lstStyle/>
          <a:p>
            <a:pPr marL="0" indent="0">
              <a:buNone/>
            </a:pPr>
            <a:r>
              <a:rPr lang="en-GB" altLang="en-US" dirty="0"/>
              <a:t>muscles of facial expression</a:t>
            </a:r>
          </a:p>
          <a:p>
            <a:pPr marL="0" indent="0">
              <a:buNone/>
            </a:pPr>
            <a:endParaRPr lang="en-GB" altLang="en-US" dirty="0"/>
          </a:p>
          <a:p>
            <a:pPr marL="0" indent="0">
              <a:buNone/>
            </a:pPr>
            <a:r>
              <a:rPr lang="en-GB" altLang="en-US" dirty="0"/>
              <a:t>gives us the ability to blink, smile, talk, sing, eat and play musical instruments</a:t>
            </a:r>
          </a:p>
          <a:p>
            <a:pPr marL="0" indent="0">
              <a:buNone/>
            </a:pPr>
            <a:endParaRPr lang="en-GB" altLang="en-US" dirty="0"/>
          </a:p>
          <a:p>
            <a:pPr marL="0" indent="0">
              <a:buNone/>
            </a:pPr>
            <a:r>
              <a:rPr lang="en-GB" altLang="en-US" dirty="0"/>
              <a:t>paralysis gives morbidity most often related to the inability to close the eye and this can result in keratitis and corneal ulceration</a:t>
            </a:r>
          </a:p>
          <a:p>
            <a:pPr marL="0" indent="0">
              <a:buNone/>
            </a:pPr>
            <a:endParaRPr lang="en-GB" altLang="en-US" dirty="0"/>
          </a:p>
          <a:p>
            <a:pPr marL="0" indent="0">
              <a:buNone/>
            </a:pPr>
            <a:r>
              <a:rPr lang="en-GB" altLang="en-US" dirty="0"/>
              <a:t>speech can be impaired and the failure of the sphincter mechanism of the mouth results in loss of food and especially fluid while eating and drinking</a:t>
            </a:r>
          </a:p>
          <a:p>
            <a:pPr marL="0" indent="0">
              <a:buNone/>
            </a:pPr>
            <a:endParaRPr lang="en-GB" altLang="en-US" dirty="0"/>
          </a:p>
          <a:p>
            <a:pPr marL="0" indent="0">
              <a:buNone/>
            </a:pPr>
            <a:r>
              <a:rPr lang="en-GB" altLang="en-US" dirty="0"/>
              <a:t>perhaps the most dramatic impact of facial paralysis, however, is the psychological effect on the patient</a:t>
            </a:r>
            <a:endParaRPr lang="en-GB" altLang="en-US" dirty="0">
              <a:effectLst/>
            </a:endParaRPr>
          </a:p>
        </p:txBody>
      </p:sp>
      <p:sp>
        <p:nvSpPr>
          <p:cNvPr id="4" name="Rectangle 5">
            <a:extLst>
              <a:ext uri="{FF2B5EF4-FFF2-40B4-BE49-F238E27FC236}">
                <a16:creationId xmlns:a16="http://schemas.microsoft.com/office/drawing/2014/main" id="{8568B832-F568-4725-AE1C-00C0C9E2B960}"/>
              </a:ext>
            </a:extLst>
          </p:cNvPr>
          <p:cNvSpPr txBox="1">
            <a:spLocks noChangeArrowheads="1"/>
          </p:cNvSpPr>
          <p:nvPr/>
        </p:nvSpPr>
        <p:spPr>
          <a:xfrm>
            <a:off x="183986" y="836712"/>
            <a:ext cx="7119521" cy="2189792"/>
          </a:xfrm>
          <a:prstGeom prst="rect">
            <a:avLst/>
          </a:prstGeom>
        </p:spPr>
        <p:txBody>
          <a:bodyPr>
            <a:noAutofit/>
          </a:bodyPr>
          <a:lstStyle/>
          <a:p>
            <a:pPr lvl="0" eaLnBrk="1" fontAlgn="auto" hangingPunct="1">
              <a:lnSpc>
                <a:spcPct val="90000"/>
              </a:lnSpc>
              <a:spcBef>
                <a:spcPts val="700"/>
              </a:spcBef>
              <a:spcAft>
                <a:spcPts val="0"/>
              </a:spcAft>
              <a:buClr>
                <a:schemeClr val="tx2"/>
              </a:buClr>
              <a:buSzPct val="95000"/>
              <a:defRPr/>
            </a:pPr>
            <a:r>
              <a:rPr lang="en-GB" sz="3200" dirty="0">
                <a:latin typeface="+mn-lt"/>
              </a:rPr>
              <a:t>the facial nerve </a:t>
            </a:r>
            <a:endParaRPr kumimoji="0" lang="en-GB" sz="3200" i="0" u="none" strike="noStrike" kern="1200" cap="none" spc="0" normalizeH="0" baseline="0" noProof="0" dirty="0">
              <a:ln>
                <a:noFill/>
              </a:ln>
              <a:effectLst/>
              <a:uLnTx/>
              <a:uFillTx/>
              <a:latin typeface="+mn-lt"/>
            </a:endParaRPr>
          </a:p>
        </p:txBody>
      </p:sp>
    </p:spTree>
    <p:extLst>
      <p:ext uri="{BB962C8B-B14F-4D97-AF65-F5344CB8AC3E}">
        <p14:creationId xmlns:p14="http://schemas.microsoft.com/office/powerpoint/2010/main" val="455250268"/>
      </p:ext>
    </p:extLst>
  </p:cSld>
  <p:clrMapOvr>
    <a:masterClrMapping/>
  </p:clrMapOvr>
  <mc:AlternateContent xmlns:mc="http://schemas.openxmlformats.org/markup-compatibility/2006" xmlns:p14="http://schemas.microsoft.com/office/powerpoint/2010/main">
    <mc:Choice Requires="p14">
      <p:transition spd="slow" p14:dur="2000" advTm="56560"/>
    </mc:Choice>
    <mc:Fallback xmlns="">
      <p:transition spd="slow" advTm="56560"/>
    </mc:Fallback>
  </mc:AlternateContent>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FEEACAF-C36B-4A75-BEF2-DA5127BE4162}"/>
              </a:ext>
            </a:extLst>
          </p:cNvPr>
          <p:cNvSpPr>
            <a:spLocks noGrp="1"/>
          </p:cNvSpPr>
          <p:nvPr>
            <p:ph type="dt" sz="half" idx="10"/>
          </p:nvPr>
        </p:nvSpPr>
        <p:spPr/>
        <p:txBody>
          <a:bodyPr/>
          <a:lstStyle/>
          <a:p>
            <a:endParaRPr lang="en-GB" altLang="en-US" dirty="0">
              <a:solidFill>
                <a:schemeClr val="bg2"/>
              </a:solidFill>
            </a:endParaRPr>
          </a:p>
        </p:txBody>
      </p:sp>
      <p:sp>
        <p:nvSpPr>
          <p:cNvPr id="72706" name="Rectangle 2">
            <a:extLst>
              <a:ext uri="{FF2B5EF4-FFF2-40B4-BE49-F238E27FC236}">
                <a16:creationId xmlns:a16="http://schemas.microsoft.com/office/drawing/2014/main" id="{31FDA96C-0574-42CD-9E03-4E55CA132614}"/>
              </a:ext>
            </a:extLst>
          </p:cNvPr>
          <p:cNvSpPr>
            <a:spLocks noGrp="1" noChangeArrowheads="1"/>
          </p:cNvSpPr>
          <p:nvPr>
            <p:ph type="title"/>
          </p:nvPr>
        </p:nvSpPr>
        <p:spPr>
          <a:xfrm>
            <a:off x="406400" y="228600"/>
            <a:ext cx="8356600" cy="1143000"/>
          </a:xfrm>
          <a:noFill/>
          <a:ln/>
        </p:spPr>
        <p:txBody>
          <a:bodyPr/>
          <a:lstStyle/>
          <a:p>
            <a:pPr eaLnBrk="0" hangingPunct="0"/>
            <a:r>
              <a:rPr lang="en-GB" altLang="en-US" dirty="0">
                <a:solidFill>
                  <a:schemeClr val="tx1"/>
                </a:solidFill>
                <a:latin typeface="+mn-lt"/>
              </a:rPr>
              <a:t>Maximal stimulation test (MST)</a:t>
            </a:r>
          </a:p>
        </p:txBody>
      </p:sp>
      <p:sp>
        <p:nvSpPr>
          <p:cNvPr id="72707" name="Rectangle 3">
            <a:extLst>
              <a:ext uri="{FF2B5EF4-FFF2-40B4-BE49-F238E27FC236}">
                <a16:creationId xmlns:a16="http://schemas.microsoft.com/office/drawing/2014/main" id="{DC7D74F8-BCCD-478F-8B38-DB024CF06600}"/>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dirty="0">
                <a:solidFill>
                  <a:srgbClr val="FFFFFF"/>
                </a:solidFill>
              </a:rPr>
              <a:t>Stimulation from 1 - 5 mA</a:t>
            </a:r>
          </a:p>
          <a:p>
            <a:pPr eaLnBrk="0" hangingPunct="0">
              <a:buFont typeface="Monotype Sorts" pitchFamily="2" charset="2"/>
              <a:buNone/>
            </a:pPr>
            <a:r>
              <a:rPr lang="en-GB" altLang="en-US" dirty="0">
                <a:solidFill>
                  <a:srgbClr val="FFFFFF"/>
                </a:solidFill>
              </a:rPr>
              <a:t>compared to normal side:</a:t>
            </a:r>
          </a:p>
          <a:p>
            <a:pPr eaLnBrk="0" hangingPunct="0">
              <a:buFont typeface="Monotype Sorts" pitchFamily="2" charset="2"/>
              <a:buNone/>
            </a:pPr>
            <a:r>
              <a:rPr lang="en-GB" altLang="en-US" dirty="0">
                <a:solidFill>
                  <a:srgbClr val="FFFFFF"/>
                </a:solidFill>
              </a:rPr>
              <a:t>equal, decreased, very decreased, absent</a:t>
            </a:r>
          </a:p>
          <a:p>
            <a:pPr eaLnBrk="0" hangingPunct="0">
              <a:buFont typeface="Monotype Sorts" pitchFamily="2" charset="2"/>
              <a:buNone/>
            </a:pPr>
            <a:endParaRPr lang="en-GB" altLang="en-US" dirty="0">
              <a:solidFill>
                <a:srgbClr val="FFFFFF"/>
              </a:solidFill>
            </a:endParaRPr>
          </a:p>
          <a:p>
            <a:pPr eaLnBrk="0" hangingPunct="0">
              <a:buFont typeface="Monotype Sorts" pitchFamily="2" charset="2"/>
              <a:buNone/>
            </a:pPr>
            <a:r>
              <a:rPr lang="en-GB" altLang="en-US" b="1" dirty="0">
                <a:solidFill>
                  <a:srgbClr val="FFFFFF"/>
                </a:solidFill>
              </a:rPr>
              <a:t>May</a:t>
            </a:r>
            <a:r>
              <a:rPr lang="en-GB" altLang="en-US" dirty="0">
                <a:solidFill>
                  <a:srgbClr val="FFFFFF"/>
                </a:solidFill>
              </a:rPr>
              <a:t> </a:t>
            </a:r>
            <a:r>
              <a:rPr lang="en-GB" altLang="en-US" i="1" dirty="0">
                <a:solidFill>
                  <a:srgbClr val="FFFFFF"/>
                </a:solidFill>
              </a:rPr>
              <a:t>et al</a:t>
            </a:r>
            <a:r>
              <a:rPr lang="en-GB" altLang="en-US" dirty="0">
                <a:solidFill>
                  <a:srgbClr val="FFFFFF"/>
                </a:solidFill>
              </a:rPr>
              <a:t>,1983, Bell’s palsy cases</a:t>
            </a:r>
          </a:p>
          <a:p>
            <a:pPr eaLnBrk="0" hangingPunct="0">
              <a:buFont typeface="Monotype Sorts" pitchFamily="2" charset="2"/>
              <a:buNone/>
            </a:pPr>
            <a:r>
              <a:rPr lang="en-GB" altLang="en-US" dirty="0">
                <a:solidFill>
                  <a:srgbClr val="FFFFFF"/>
                </a:solidFill>
              </a:rPr>
              <a:t>Equal	92% complete recovery</a:t>
            </a:r>
          </a:p>
          <a:p>
            <a:pPr eaLnBrk="0" hangingPunct="0">
              <a:buFont typeface="Monotype Sorts" pitchFamily="2" charset="2"/>
              <a:buNone/>
            </a:pPr>
            <a:r>
              <a:rPr lang="en-GB" altLang="en-US" dirty="0">
                <a:solidFill>
                  <a:srgbClr val="FFFFFF"/>
                </a:solidFill>
              </a:rPr>
              <a:t>Absent	100% no recovery</a:t>
            </a:r>
          </a:p>
          <a:p>
            <a:pPr eaLnBrk="0" hangingPunct="0">
              <a:buFont typeface="Monotype Sorts" pitchFamily="2" charset="2"/>
              <a:buNone/>
            </a:pPr>
            <a:endParaRPr lang="en-GB" altLang="en-US" dirty="0">
              <a:solidFill>
                <a:srgbClr val="FFFFFF"/>
              </a:solidFill>
              <a:latin typeface="Arial" panose="020B0604020202020204" pitchFamily="34" charset="0"/>
            </a:endParaRPr>
          </a:p>
          <a:p>
            <a:pPr eaLnBrk="0" hangingPunct="0">
              <a:buFont typeface="Monotype Sorts" pitchFamily="2" charset="2"/>
              <a:buNone/>
            </a:pPr>
            <a:endParaRPr lang="en-GB" altLang="en-US" dirty="0">
              <a:solidFill>
                <a:srgbClr val="FFFFFF"/>
              </a:solidFill>
              <a:latin typeface="Arial" panose="020B0604020202020204"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C1067FFA-90BF-427F-ADA3-CFE543D8C40D}"/>
              </a:ext>
            </a:extLst>
          </p:cNvPr>
          <p:cNvSpPr>
            <a:spLocks noGrp="1"/>
          </p:cNvSpPr>
          <p:nvPr>
            <p:ph type="dt" sz="half" idx="10"/>
          </p:nvPr>
        </p:nvSpPr>
        <p:spPr/>
        <p:txBody>
          <a:bodyPr/>
          <a:lstStyle/>
          <a:p>
            <a:endParaRPr lang="en-GB" altLang="en-US" dirty="0">
              <a:solidFill>
                <a:schemeClr val="bg2"/>
              </a:solidFill>
            </a:endParaRPr>
          </a:p>
        </p:txBody>
      </p:sp>
      <p:sp>
        <p:nvSpPr>
          <p:cNvPr id="74754" name="Rectangle 2">
            <a:extLst>
              <a:ext uri="{FF2B5EF4-FFF2-40B4-BE49-F238E27FC236}">
                <a16:creationId xmlns:a16="http://schemas.microsoft.com/office/drawing/2014/main" id="{BF05A0EE-A49F-44FA-A970-7137199E1271}"/>
              </a:ext>
            </a:extLst>
          </p:cNvPr>
          <p:cNvSpPr>
            <a:spLocks noGrp="1" noChangeArrowheads="1"/>
          </p:cNvSpPr>
          <p:nvPr>
            <p:ph type="title"/>
          </p:nvPr>
        </p:nvSpPr>
        <p:spPr>
          <a:xfrm>
            <a:off x="381000" y="457200"/>
            <a:ext cx="8356600" cy="1143000"/>
          </a:xfrm>
          <a:noFill/>
          <a:ln/>
        </p:spPr>
        <p:txBody>
          <a:bodyPr/>
          <a:lstStyle/>
          <a:p>
            <a:pPr algn="ctr" eaLnBrk="0" hangingPunct="0"/>
            <a:r>
              <a:rPr lang="en-GB" altLang="en-US" dirty="0">
                <a:solidFill>
                  <a:schemeClr val="tx1"/>
                </a:solidFill>
                <a:latin typeface="+mn-lt"/>
              </a:rPr>
              <a:t>Evoked electromyography </a:t>
            </a:r>
            <a:br>
              <a:rPr lang="en-GB" altLang="en-US" dirty="0">
                <a:solidFill>
                  <a:schemeClr val="tx1"/>
                </a:solidFill>
                <a:latin typeface="+mn-lt"/>
              </a:rPr>
            </a:br>
            <a:r>
              <a:rPr lang="en-GB" altLang="en-US" dirty="0">
                <a:solidFill>
                  <a:schemeClr val="tx1"/>
                </a:solidFill>
                <a:latin typeface="+mn-lt"/>
              </a:rPr>
              <a:t>(EEMG or </a:t>
            </a:r>
            <a:r>
              <a:rPr lang="en-GB" altLang="en-US" dirty="0" err="1">
                <a:solidFill>
                  <a:schemeClr val="tx1"/>
                </a:solidFill>
                <a:latin typeface="+mn-lt"/>
              </a:rPr>
              <a:t>ENoG</a:t>
            </a:r>
            <a:r>
              <a:rPr lang="en-GB" altLang="en-US" dirty="0">
                <a:solidFill>
                  <a:schemeClr val="tx1"/>
                </a:solidFill>
                <a:latin typeface="+mn-lt"/>
              </a:rPr>
              <a:t>)</a:t>
            </a:r>
          </a:p>
        </p:txBody>
      </p:sp>
      <p:sp>
        <p:nvSpPr>
          <p:cNvPr id="74755" name="Rectangle 3">
            <a:extLst>
              <a:ext uri="{FF2B5EF4-FFF2-40B4-BE49-F238E27FC236}">
                <a16:creationId xmlns:a16="http://schemas.microsoft.com/office/drawing/2014/main" id="{28C3020B-C9C8-498D-BF31-DFB1650D637E}"/>
              </a:ext>
            </a:extLst>
          </p:cNvPr>
          <p:cNvSpPr>
            <a:spLocks noGrp="1" noChangeArrowheads="1"/>
          </p:cNvSpPr>
          <p:nvPr>
            <p:ph type="body" idx="1"/>
          </p:nvPr>
        </p:nvSpPr>
        <p:spPr>
          <a:ln/>
        </p:spPr>
        <p:txBody>
          <a:bodyPr/>
          <a:lstStyle/>
          <a:p>
            <a:pPr eaLnBrk="0" hangingPunct="0">
              <a:buFont typeface="Monotype Sorts" pitchFamily="2" charset="2"/>
              <a:buNone/>
            </a:pPr>
            <a:endParaRPr lang="en-US" altLang="en-US">
              <a:solidFill>
                <a:srgbClr val="FFFFFF"/>
              </a:solidFill>
              <a:latin typeface="Arial" panose="020B0604020202020204" pitchFamily="34" charset="0"/>
            </a:endParaRPr>
          </a:p>
        </p:txBody>
      </p:sp>
      <p:sp>
        <p:nvSpPr>
          <p:cNvPr id="74757" name="Text Box 5">
            <a:extLst>
              <a:ext uri="{FF2B5EF4-FFF2-40B4-BE49-F238E27FC236}">
                <a16:creationId xmlns:a16="http://schemas.microsoft.com/office/drawing/2014/main" id="{50D29297-14E9-419F-AEF3-888EC92950DA}"/>
              </a:ext>
            </a:extLst>
          </p:cNvPr>
          <p:cNvSpPr txBox="1">
            <a:spLocks noChangeArrowheads="1"/>
          </p:cNvSpPr>
          <p:nvPr/>
        </p:nvSpPr>
        <p:spPr bwMode="auto">
          <a:xfrm>
            <a:off x="6765925" y="1641475"/>
            <a:ext cx="2151551"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dirty="0">
                <a:latin typeface="+mn-lt"/>
              </a:rPr>
              <a:t>Stylomastoid</a:t>
            </a:r>
          </a:p>
          <a:p>
            <a:r>
              <a:rPr lang="en-GB" altLang="en-US" dirty="0">
                <a:latin typeface="+mn-lt"/>
              </a:rPr>
              <a:t>foramen </a:t>
            </a:r>
          </a:p>
          <a:p>
            <a:r>
              <a:rPr lang="en-GB" altLang="en-US" dirty="0">
                <a:latin typeface="+mn-lt"/>
              </a:rPr>
              <a:t>stimulated and </a:t>
            </a:r>
          </a:p>
          <a:p>
            <a:r>
              <a:rPr lang="en-GB" altLang="en-US" dirty="0">
                <a:latin typeface="+mn-lt"/>
              </a:rPr>
              <a:t>facial </a:t>
            </a:r>
          </a:p>
          <a:p>
            <a:r>
              <a:rPr lang="en-GB" altLang="en-US" dirty="0">
                <a:latin typeface="+mn-lt"/>
              </a:rPr>
              <a:t>movement</a:t>
            </a:r>
          </a:p>
          <a:p>
            <a:r>
              <a:rPr lang="en-GB" altLang="en-US" dirty="0">
                <a:latin typeface="+mn-lt"/>
              </a:rPr>
              <a:t>recorded on</a:t>
            </a:r>
          </a:p>
          <a:p>
            <a:r>
              <a:rPr lang="en-GB" altLang="en-US" dirty="0">
                <a:latin typeface="+mn-lt"/>
              </a:rPr>
              <a:t>computer</a:t>
            </a:r>
          </a:p>
          <a:p>
            <a:r>
              <a:rPr lang="en-GB" altLang="en-US" dirty="0">
                <a:latin typeface="+mn-lt"/>
              </a:rPr>
              <a:t>or</a:t>
            </a:r>
          </a:p>
          <a:p>
            <a:r>
              <a:rPr lang="en-GB" altLang="en-US" dirty="0">
                <a:latin typeface="+mn-lt"/>
              </a:rPr>
              <a:t>oscilloscope</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B660DD-036A-4D40-B1B6-CDFB4BC2599E}"/>
              </a:ext>
            </a:extLst>
          </p:cNvPr>
          <p:cNvSpPr>
            <a:spLocks noGrp="1"/>
          </p:cNvSpPr>
          <p:nvPr>
            <p:ph type="dt" sz="half" idx="10"/>
          </p:nvPr>
        </p:nvSpPr>
        <p:spPr/>
        <p:txBody>
          <a:bodyPr/>
          <a:lstStyle/>
          <a:p>
            <a:endParaRPr lang="en-GB" altLang="en-US" dirty="0">
              <a:solidFill>
                <a:schemeClr val="bg2"/>
              </a:solidFill>
            </a:endParaRPr>
          </a:p>
        </p:txBody>
      </p:sp>
      <p:sp>
        <p:nvSpPr>
          <p:cNvPr id="76802" name="Rectangle 2">
            <a:extLst>
              <a:ext uri="{FF2B5EF4-FFF2-40B4-BE49-F238E27FC236}">
                <a16:creationId xmlns:a16="http://schemas.microsoft.com/office/drawing/2014/main" id="{50A97412-061C-487B-A61D-DE2E7779A65D}"/>
              </a:ext>
            </a:extLst>
          </p:cNvPr>
          <p:cNvSpPr>
            <a:spLocks noGrp="1" noChangeArrowheads="1"/>
          </p:cNvSpPr>
          <p:nvPr>
            <p:ph type="title"/>
          </p:nvPr>
        </p:nvSpPr>
        <p:spPr>
          <a:xfrm>
            <a:off x="381000" y="0"/>
            <a:ext cx="8356600" cy="1143000"/>
          </a:xfrm>
          <a:noFill/>
          <a:ln/>
        </p:spPr>
        <p:txBody>
          <a:bodyPr/>
          <a:lstStyle/>
          <a:p>
            <a:pPr algn="ctr" eaLnBrk="0" hangingPunct="0"/>
            <a:r>
              <a:rPr lang="en-GB" altLang="en-US" dirty="0">
                <a:solidFill>
                  <a:schemeClr val="tx1"/>
                </a:solidFill>
                <a:latin typeface="+mn-lt"/>
              </a:rPr>
              <a:t>Electromyography (EMG)</a:t>
            </a:r>
          </a:p>
        </p:txBody>
      </p:sp>
      <p:sp>
        <p:nvSpPr>
          <p:cNvPr id="76803" name="Rectangle 3">
            <a:extLst>
              <a:ext uri="{FF2B5EF4-FFF2-40B4-BE49-F238E27FC236}">
                <a16:creationId xmlns:a16="http://schemas.microsoft.com/office/drawing/2014/main" id="{F3C7873A-D02F-4E1E-AAC4-0318375F9C6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b="1" dirty="0">
                <a:solidFill>
                  <a:srgbClr val="FFFFFF"/>
                </a:solidFill>
              </a:rPr>
              <a:t>May</a:t>
            </a:r>
            <a:r>
              <a:rPr lang="en-GB" altLang="en-US" dirty="0">
                <a:solidFill>
                  <a:srgbClr val="FFFFFF"/>
                </a:solidFill>
              </a:rPr>
              <a:t> </a:t>
            </a:r>
            <a:r>
              <a:rPr lang="en-GB" altLang="en-US" i="1" dirty="0">
                <a:solidFill>
                  <a:srgbClr val="FFFFFF"/>
                </a:solidFill>
              </a:rPr>
              <a:t>et al</a:t>
            </a:r>
            <a:r>
              <a:rPr lang="en-GB" altLang="en-US" dirty="0">
                <a:solidFill>
                  <a:srgbClr val="FFFFFF"/>
                </a:solidFill>
              </a:rPr>
              <a:t>,(n=387), Bell’s palsy cases</a:t>
            </a:r>
          </a:p>
          <a:p>
            <a:pPr eaLnBrk="0" hangingPunct="0">
              <a:buFont typeface="Monotype Sorts" pitchFamily="2" charset="2"/>
              <a:buNone/>
            </a:pPr>
            <a:endParaRPr lang="en-GB" altLang="en-US" dirty="0">
              <a:solidFill>
                <a:srgbClr val="FFFFFF"/>
              </a:solidFill>
            </a:endParaRPr>
          </a:p>
          <a:p>
            <a:pPr eaLnBrk="0" hangingPunct="0">
              <a:buFont typeface="Monotype Sorts" pitchFamily="2" charset="2"/>
              <a:buNone/>
            </a:pPr>
            <a:r>
              <a:rPr lang="en-GB" altLang="en-US" dirty="0">
                <a:solidFill>
                  <a:srgbClr val="FFFFFF"/>
                </a:solidFill>
              </a:rPr>
              <a:t>Outcome				EEMG (% normal)</a:t>
            </a:r>
          </a:p>
          <a:p>
            <a:pPr eaLnBrk="0" hangingPunct="0">
              <a:buFont typeface="Monotype Sorts" pitchFamily="2" charset="2"/>
              <a:buNone/>
            </a:pPr>
            <a:r>
              <a:rPr lang="en-GB" altLang="en-US" sz="2400" u="sng" dirty="0">
                <a:solidFill>
                  <a:srgbClr val="FFFFFF"/>
                </a:solidFill>
              </a:rPr>
              <a:t>				&gt;25%		11-24%	&lt;10%</a:t>
            </a:r>
            <a:endParaRPr lang="en-GB" altLang="en-US" u="sng" dirty="0">
              <a:solidFill>
                <a:srgbClr val="FFFFFF"/>
              </a:solidFill>
            </a:endParaRPr>
          </a:p>
          <a:p>
            <a:pPr eaLnBrk="0" hangingPunct="0">
              <a:buFont typeface="Monotype Sorts" pitchFamily="2" charset="2"/>
              <a:buNone/>
            </a:pPr>
            <a:r>
              <a:rPr lang="en-GB" altLang="en-US" dirty="0">
                <a:solidFill>
                  <a:srgbClr val="FFFFFF"/>
                </a:solidFill>
              </a:rPr>
              <a:t>HB I or II		</a:t>
            </a:r>
            <a:r>
              <a:rPr lang="en-GB" altLang="en-US" sz="2400" dirty="0">
                <a:solidFill>
                  <a:srgbClr val="FFFFFF"/>
                </a:solidFill>
              </a:rPr>
              <a:t>97%		63%		30%</a:t>
            </a:r>
            <a:endParaRPr lang="en-GB" altLang="en-US" dirty="0">
              <a:solidFill>
                <a:srgbClr val="FFFFFF"/>
              </a:solidFill>
            </a:endParaRPr>
          </a:p>
          <a:p>
            <a:pPr eaLnBrk="0" hangingPunct="0">
              <a:buFont typeface="Monotype Sorts" pitchFamily="2" charset="2"/>
              <a:buNone/>
            </a:pPr>
            <a:r>
              <a:rPr lang="en-GB" altLang="en-US" dirty="0">
                <a:solidFill>
                  <a:srgbClr val="FFFFFF"/>
                </a:solidFill>
              </a:rPr>
              <a:t>HB II-VI		</a:t>
            </a:r>
            <a:r>
              <a:rPr lang="en-GB" altLang="en-US" sz="2400" dirty="0">
                <a:solidFill>
                  <a:srgbClr val="FFFFFF"/>
                </a:solidFill>
              </a:rPr>
              <a:t>3%		37%		70%</a:t>
            </a:r>
            <a:endParaRPr lang="en-GB" altLang="en-US" dirty="0">
              <a:solidFill>
                <a:srgbClr val="FFFFFF"/>
              </a:solidFill>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A1E98DDE-0F63-4186-B0A7-520CA74B3CC1}"/>
              </a:ext>
            </a:extLst>
          </p:cNvPr>
          <p:cNvSpPr>
            <a:spLocks noGrp="1"/>
          </p:cNvSpPr>
          <p:nvPr>
            <p:ph type="dt" sz="half" idx="10"/>
          </p:nvPr>
        </p:nvSpPr>
        <p:spPr/>
        <p:txBody>
          <a:bodyPr/>
          <a:lstStyle/>
          <a:p>
            <a:r>
              <a:rPr lang="en-GB" altLang="en-US"/>
              <a:t>September 1999</a:t>
            </a:r>
            <a:endParaRPr lang="en-GB" altLang="en-US">
              <a:solidFill>
                <a:schemeClr val="bg2"/>
              </a:solidFill>
            </a:endParaRPr>
          </a:p>
        </p:txBody>
      </p:sp>
      <p:sp>
        <p:nvSpPr>
          <p:cNvPr id="80898" name="Rectangle 2">
            <a:extLst>
              <a:ext uri="{FF2B5EF4-FFF2-40B4-BE49-F238E27FC236}">
                <a16:creationId xmlns:a16="http://schemas.microsoft.com/office/drawing/2014/main" id="{CF6F5855-B126-4C1D-B0C7-6CEB9FC915E4}"/>
              </a:ext>
            </a:extLst>
          </p:cNvPr>
          <p:cNvSpPr>
            <a:spLocks noGrp="1" noChangeArrowheads="1"/>
          </p:cNvSpPr>
          <p:nvPr>
            <p:ph type="title"/>
          </p:nvPr>
        </p:nvSpPr>
        <p:spPr>
          <a:xfrm>
            <a:off x="406400" y="228600"/>
            <a:ext cx="8356600" cy="1143000"/>
          </a:xfrm>
          <a:noFill/>
          <a:ln/>
        </p:spPr>
        <p:txBody>
          <a:bodyPr/>
          <a:lstStyle/>
          <a:p>
            <a:pPr algn="ctr" eaLnBrk="0" hangingPunct="0"/>
            <a:r>
              <a:rPr lang="en-GB" altLang="en-US">
                <a:solidFill>
                  <a:srgbClr val="FFFF00"/>
                </a:solidFill>
                <a:latin typeface="Arial" panose="020B0604020202020204" pitchFamily="34" charset="0"/>
              </a:rPr>
              <a:t>Electromyography (EMG)</a:t>
            </a:r>
            <a:endParaRPr lang="en-GB" altLang="en-US">
              <a:solidFill>
                <a:srgbClr val="FFFFFF"/>
              </a:solidFill>
              <a:latin typeface="Arial" panose="020B0604020202020204" pitchFamily="34" charset="0"/>
            </a:endParaRPr>
          </a:p>
        </p:txBody>
      </p:sp>
      <p:sp>
        <p:nvSpPr>
          <p:cNvPr id="80899" name="Rectangle 3">
            <a:extLst>
              <a:ext uri="{FF2B5EF4-FFF2-40B4-BE49-F238E27FC236}">
                <a16:creationId xmlns:a16="http://schemas.microsoft.com/office/drawing/2014/main" id="{90AB109F-44E9-4845-BE5D-7E4CDF033BC8}"/>
              </a:ext>
            </a:extLst>
          </p:cNvPr>
          <p:cNvSpPr>
            <a:spLocks noGrp="1" noChangeArrowheads="1"/>
          </p:cNvSpPr>
          <p:nvPr>
            <p:ph type="body" idx="1"/>
          </p:nvPr>
        </p:nvSpPr>
        <p:spPr>
          <a:ln/>
        </p:spPr>
        <p:txBody>
          <a:bodyPr/>
          <a:lstStyle/>
          <a:p>
            <a:pPr eaLnBrk="0" hangingPunct="0">
              <a:buFont typeface="Monotype Sorts" pitchFamily="2" charset="2"/>
              <a:buNone/>
            </a:pPr>
            <a:endParaRPr lang="en-US" altLang="en-US">
              <a:solidFill>
                <a:srgbClr val="FFFFFF"/>
              </a:solidFill>
              <a:latin typeface="Arial" panose="020B0604020202020204" pitchFamily="34" charset="0"/>
            </a:endParaRPr>
          </a:p>
        </p:txBody>
      </p:sp>
      <p:sp>
        <p:nvSpPr>
          <p:cNvPr id="80901" name="Text Box 5">
            <a:extLst>
              <a:ext uri="{FF2B5EF4-FFF2-40B4-BE49-F238E27FC236}">
                <a16:creationId xmlns:a16="http://schemas.microsoft.com/office/drawing/2014/main" id="{79EC89AA-8C29-4133-9B78-7E5B138F4A1A}"/>
              </a:ext>
            </a:extLst>
          </p:cNvPr>
          <p:cNvSpPr txBox="1">
            <a:spLocks noChangeArrowheads="1"/>
          </p:cNvSpPr>
          <p:nvPr/>
        </p:nvSpPr>
        <p:spPr bwMode="auto">
          <a:xfrm>
            <a:off x="6765925" y="1641475"/>
            <a:ext cx="215423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No stimulation, </a:t>
            </a:r>
          </a:p>
          <a:p>
            <a:r>
              <a:rPr lang="en-GB" altLang="en-US"/>
              <a:t>facial </a:t>
            </a:r>
          </a:p>
          <a:p>
            <a:r>
              <a:rPr lang="en-GB" altLang="en-US"/>
              <a:t>muscle</a:t>
            </a:r>
          </a:p>
          <a:p>
            <a:r>
              <a:rPr lang="en-GB" altLang="en-US"/>
              <a:t>electrodes</a:t>
            </a:r>
          </a:p>
          <a:p>
            <a:r>
              <a:rPr lang="en-GB" altLang="en-US"/>
              <a:t>record</a:t>
            </a:r>
          </a:p>
          <a:p>
            <a:r>
              <a:rPr lang="en-GB" altLang="en-US"/>
              <a:t>spontaneous</a:t>
            </a:r>
          </a:p>
          <a:p>
            <a:r>
              <a:rPr lang="en-GB" altLang="en-US"/>
              <a:t>activity</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7419661-CBB9-4B1A-BF1D-6FF9036A785B}"/>
              </a:ext>
            </a:extLst>
          </p:cNvPr>
          <p:cNvSpPr>
            <a:spLocks noGrp="1"/>
          </p:cNvSpPr>
          <p:nvPr>
            <p:ph type="dt" sz="half" idx="10"/>
          </p:nvPr>
        </p:nvSpPr>
        <p:spPr/>
        <p:txBody>
          <a:bodyPr/>
          <a:lstStyle/>
          <a:p>
            <a:endParaRPr lang="en-GB" altLang="en-US" dirty="0">
              <a:solidFill>
                <a:schemeClr val="bg2"/>
              </a:solidFill>
            </a:endParaRPr>
          </a:p>
        </p:txBody>
      </p:sp>
      <p:sp>
        <p:nvSpPr>
          <p:cNvPr id="82946" name="Rectangle 2">
            <a:extLst>
              <a:ext uri="{FF2B5EF4-FFF2-40B4-BE49-F238E27FC236}">
                <a16:creationId xmlns:a16="http://schemas.microsoft.com/office/drawing/2014/main" id="{E91AEEFC-74B0-42A1-A04F-B20AB33E0FF5}"/>
              </a:ext>
            </a:extLst>
          </p:cNvPr>
          <p:cNvSpPr>
            <a:spLocks noGrp="1" noChangeArrowheads="1"/>
          </p:cNvSpPr>
          <p:nvPr>
            <p:ph type="title"/>
          </p:nvPr>
        </p:nvSpPr>
        <p:spPr>
          <a:xfrm>
            <a:off x="406400" y="228600"/>
            <a:ext cx="8356600" cy="1143000"/>
          </a:xfrm>
          <a:noFill/>
          <a:ln/>
        </p:spPr>
        <p:txBody>
          <a:bodyPr/>
          <a:lstStyle/>
          <a:p>
            <a:pPr algn="ctr" eaLnBrk="0" hangingPunct="0"/>
            <a:r>
              <a:rPr lang="en-GB" altLang="en-US" dirty="0">
                <a:solidFill>
                  <a:schemeClr val="tx1"/>
                </a:solidFill>
                <a:latin typeface="+mn-lt"/>
              </a:rPr>
              <a:t>Electromyography (EMG)</a:t>
            </a:r>
          </a:p>
        </p:txBody>
      </p:sp>
      <p:sp>
        <p:nvSpPr>
          <p:cNvPr id="82947" name="Rectangle 3">
            <a:extLst>
              <a:ext uri="{FF2B5EF4-FFF2-40B4-BE49-F238E27FC236}">
                <a16:creationId xmlns:a16="http://schemas.microsoft.com/office/drawing/2014/main" id="{8F795972-DDB0-47A7-AE88-104D993EDBC9}"/>
              </a:ext>
            </a:extLst>
          </p:cNvPr>
          <p:cNvSpPr>
            <a:spLocks noGrp="1" noChangeArrowheads="1"/>
          </p:cNvSpPr>
          <p:nvPr>
            <p:ph type="body" idx="1"/>
          </p:nvPr>
        </p:nvSpPr>
        <p:spPr>
          <a:noFill/>
          <a:ln/>
        </p:spPr>
        <p:txBody>
          <a:bodyPr>
            <a:normAutofit fontScale="92500" lnSpcReduction="10000"/>
          </a:bodyPr>
          <a:lstStyle/>
          <a:p>
            <a:pPr eaLnBrk="0" hangingPunct="0">
              <a:buFont typeface="Monotype Sorts" pitchFamily="2" charset="2"/>
              <a:buNone/>
            </a:pPr>
            <a:r>
              <a:rPr lang="en-GB" altLang="en-US" dirty="0">
                <a:solidFill>
                  <a:srgbClr val="FFFFFF"/>
                </a:solidFill>
              </a:rPr>
              <a:t>Records spontaneous muscle activity at rest or on attempted movement</a:t>
            </a:r>
          </a:p>
          <a:p>
            <a:pPr eaLnBrk="0" hangingPunct="0">
              <a:buFont typeface="Monotype Sorts" pitchFamily="2" charset="2"/>
              <a:buNone/>
            </a:pPr>
            <a:endParaRPr lang="en-GB" altLang="en-US" dirty="0">
              <a:solidFill>
                <a:srgbClr val="FFFFFF"/>
              </a:solidFill>
            </a:endParaRPr>
          </a:p>
          <a:p>
            <a:pPr eaLnBrk="0" hangingPunct="0">
              <a:buFont typeface="Monotype Sorts" pitchFamily="2" charset="2"/>
              <a:buNone/>
            </a:pPr>
            <a:r>
              <a:rPr lang="en-GB" altLang="en-US" dirty="0">
                <a:solidFill>
                  <a:srgbClr val="FFFFFF"/>
                </a:solidFill>
              </a:rPr>
              <a:t>May give indication of incomplete lesion post-trauma - to decide on decompression</a:t>
            </a:r>
          </a:p>
          <a:p>
            <a:pPr eaLnBrk="0" hangingPunct="0">
              <a:buFont typeface="Monotype Sorts" pitchFamily="2" charset="2"/>
              <a:buNone/>
            </a:pPr>
            <a:endParaRPr lang="en-GB" altLang="en-US" dirty="0">
              <a:solidFill>
                <a:srgbClr val="FFFFFF"/>
              </a:solidFill>
            </a:endParaRPr>
          </a:p>
          <a:p>
            <a:pPr eaLnBrk="0" hangingPunct="0">
              <a:buFont typeface="Monotype Sorts" pitchFamily="2" charset="2"/>
              <a:buNone/>
            </a:pPr>
            <a:r>
              <a:rPr lang="en-GB" altLang="en-US" dirty="0" err="1">
                <a:solidFill>
                  <a:srgbClr val="FFFFFF"/>
                </a:solidFill>
              </a:rPr>
              <a:t>Fibrilation</a:t>
            </a:r>
            <a:r>
              <a:rPr lang="en-GB" altLang="en-US" dirty="0">
                <a:solidFill>
                  <a:srgbClr val="FFFFFF"/>
                </a:solidFill>
              </a:rPr>
              <a:t> potentials means denervation</a:t>
            </a:r>
          </a:p>
          <a:p>
            <a:pPr eaLnBrk="0" hangingPunct="0">
              <a:buFont typeface="Monotype Sorts" pitchFamily="2" charset="2"/>
              <a:buNone/>
            </a:pPr>
            <a:endParaRPr lang="en-GB" altLang="en-US" dirty="0">
              <a:solidFill>
                <a:srgbClr val="FFFFFF"/>
              </a:solidFill>
            </a:endParaRPr>
          </a:p>
          <a:p>
            <a:pPr eaLnBrk="0" hangingPunct="0">
              <a:buFont typeface="Monotype Sorts" pitchFamily="2" charset="2"/>
              <a:buNone/>
            </a:pPr>
            <a:r>
              <a:rPr lang="en-GB" altLang="en-US" dirty="0">
                <a:solidFill>
                  <a:srgbClr val="FFFFFF"/>
                </a:solidFill>
              </a:rPr>
              <a:t>Polyphasic action potential may give indication of impeding recovery</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How do you find the facial nerve in the middle ear?</a:t>
            </a:r>
          </a:p>
          <a:p>
            <a:pPr eaLnBrk="0" hangingPunct="0">
              <a:buFont typeface="Monotype Sorts" pitchFamily="2" charset="2"/>
              <a:buNone/>
            </a:pP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35054223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Your myringoplasty patient awakens with a facial nerve paralysis (grade VI on the side of surgery), what do you do?</a:t>
            </a:r>
          </a:p>
          <a:p>
            <a:pPr eaLnBrk="0" hangingPunct="0">
              <a:buFont typeface="Monotype Sorts" pitchFamily="2" charset="2"/>
              <a:buNone/>
            </a:pP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3599024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Your mastoid patient awakens with a facial nerve paralysis (grade VI on the side of surgery), what do you do?</a:t>
            </a:r>
          </a:p>
          <a:p>
            <a:pPr eaLnBrk="0" hangingPunct="0">
              <a:buFont typeface="Monotype Sorts" pitchFamily="2" charset="2"/>
              <a:buNone/>
            </a:pP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30595192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Facial palsy following trauma, your are called to ITU, a patient with polytrauma has a total (Grade 6) right sided facial paralysis, what is your advice?</a:t>
            </a:r>
          </a:p>
          <a:p>
            <a:pPr eaLnBrk="0" hangingPunct="0">
              <a:buFont typeface="Monotype Sorts" pitchFamily="2" charset="2"/>
              <a:buNone/>
            </a:pP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908559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3025823-1EFF-47AF-A267-A7526206BB87}"/>
              </a:ext>
            </a:extLst>
          </p:cNvPr>
          <p:cNvSpPr>
            <a:spLocks noGrp="1"/>
          </p:cNvSpPr>
          <p:nvPr>
            <p:ph type="dt" sz="half" idx="10"/>
          </p:nvPr>
        </p:nvSpPr>
        <p:spPr/>
        <p:txBody>
          <a:bodyPr/>
          <a:lstStyle/>
          <a:p>
            <a:endParaRPr lang="en-GB" altLang="en-US" dirty="0">
              <a:solidFill>
                <a:schemeClr val="bg2"/>
              </a:solidFill>
            </a:endParaRPr>
          </a:p>
        </p:txBody>
      </p:sp>
      <p:sp>
        <p:nvSpPr>
          <p:cNvPr id="53250" name="Rectangle 2">
            <a:extLst>
              <a:ext uri="{FF2B5EF4-FFF2-40B4-BE49-F238E27FC236}">
                <a16:creationId xmlns:a16="http://schemas.microsoft.com/office/drawing/2014/main" id="{7F73FA91-9B65-47F6-9A37-D5E409AA5F43}"/>
              </a:ext>
            </a:extLst>
          </p:cNvPr>
          <p:cNvSpPr>
            <a:spLocks noGrp="1" noChangeArrowheads="1"/>
          </p:cNvSpPr>
          <p:nvPr>
            <p:ph type="title"/>
          </p:nvPr>
        </p:nvSpPr>
        <p:spPr>
          <a:xfrm>
            <a:off x="406400" y="228600"/>
            <a:ext cx="8356600" cy="1143000"/>
          </a:xfrm>
          <a:noFill/>
          <a:ln/>
        </p:spPr>
        <p:txBody>
          <a:bodyPr/>
          <a:lstStyle/>
          <a:p>
            <a:pPr eaLnBrk="0" hangingPunct="0"/>
            <a:r>
              <a:rPr lang="en-GB" altLang="en-US" b="1" dirty="0">
                <a:solidFill>
                  <a:schemeClr val="tx1"/>
                </a:solidFill>
                <a:latin typeface="+mn-lt"/>
              </a:rPr>
              <a:t>Exam questions</a:t>
            </a:r>
          </a:p>
        </p:txBody>
      </p:sp>
      <p:sp>
        <p:nvSpPr>
          <p:cNvPr id="53251" name="Rectangle 3">
            <a:extLst>
              <a:ext uri="{FF2B5EF4-FFF2-40B4-BE49-F238E27FC236}">
                <a16:creationId xmlns:a16="http://schemas.microsoft.com/office/drawing/2014/main" id="{16E99B51-4494-426B-8E08-57D1308D9C4B}"/>
              </a:ext>
            </a:extLst>
          </p:cNvPr>
          <p:cNvSpPr>
            <a:spLocks noGrp="1" noChangeArrowheads="1"/>
          </p:cNvSpPr>
          <p:nvPr>
            <p:ph type="body" idx="1"/>
          </p:nvPr>
        </p:nvSpPr>
        <p:spPr>
          <a:noFill/>
          <a:ln/>
        </p:spPr>
        <p:txBody>
          <a:bodyPr/>
          <a:lstStyle/>
          <a:p>
            <a:pPr eaLnBrk="0" hangingPunct="0">
              <a:buFont typeface="Monotype Sorts" pitchFamily="2" charset="2"/>
              <a:buNone/>
            </a:pPr>
            <a:r>
              <a:rPr lang="en-GB" altLang="en-US" sz="2800" dirty="0">
                <a:solidFill>
                  <a:srgbClr val="FFFFFF"/>
                </a:solidFill>
              </a:rPr>
              <a:t>Do you use a facial nerve monitor in mastoid surgery?</a:t>
            </a:r>
          </a:p>
          <a:p>
            <a:pPr eaLnBrk="0" hangingPunct="0">
              <a:buFont typeface="Monotype Sorts" pitchFamily="2" charset="2"/>
              <a:buNone/>
            </a:pPr>
            <a:endParaRPr lang="en-GB" altLang="en-US" sz="2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5474191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3586</TotalTime>
  <Words>3914</Words>
  <Application>Microsoft Office PowerPoint</Application>
  <PresentationFormat>On-screen Show (4:3)</PresentationFormat>
  <Paragraphs>608</Paragraphs>
  <Slides>108</Slides>
  <Notes>90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22" baseType="lpstr">
      <vt:lpstr>ＭＳ Ｐゴシック</vt:lpstr>
      <vt:lpstr>ＭＳ Ｐゴシック</vt:lpstr>
      <vt:lpstr>Arial</vt:lpstr>
      <vt:lpstr>Calibri</vt:lpstr>
      <vt:lpstr>Consolas</vt:lpstr>
      <vt:lpstr>Corbel</vt:lpstr>
      <vt:lpstr>Monotype Sorts</vt:lpstr>
      <vt:lpstr>Tahoma</vt:lpstr>
      <vt:lpstr>Times New Roman</vt:lpstr>
      <vt:lpstr>Wingdings</vt:lpstr>
      <vt:lpstr>Wingdings 2</vt:lpstr>
      <vt:lpstr>Wingdings 3</vt:lpstr>
      <vt:lpstr>Metro</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facial paralysis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Dehiscent Facial Nerve</vt:lpstr>
      <vt:lpstr>Facial Nerve Dehiscence – common sites </vt:lpstr>
      <vt:lpstr>Facial Nerve Dehiscence - Tympanic segment </vt:lpstr>
      <vt:lpstr>PowerPoint Presentation</vt:lpstr>
      <vt:lpstr>PowerPoint Presentation</vt:lpstr>
      <vt:lpstr>The facial Nerve</vt:lpstr>
      <vt:lpstr>Facial palsy assessment</vt:lpstr>
      <vt:lpstr>PowerPoint Presentation</vt:lpstr>
      <vt:lpstr>PowerPoint Presentation</vt:lpstr>
      <vt:lpstr>PowerPoint Presentation</vt:lpstr>
      <vt:lpstr>PowerPoint Presentation</vt:lpstr>
      <vt:lpstr>PowerPoint Presentation</vt:lpstr>
      <vt:lpstr>Classification of nerve injury</vt:lpstr>
      <vt:lpstr>Classification of nerve injury</vt:lpstr>
      <vt:lpstr>PowerPoint Presentation</vt:lpstr>
      <vt:lpstr>Causes of facial palsy</vt:lpstr>
      <vt:lpstr>Causes of facial palsy</vt:lpstr>
      <vt:lpstr>Causes of facial palsy</vt:lpstr>
      <vt:lpstr>Causes of facial palsy</vt:lpstr>
      <vt:lpstr>Causes of facial palsy</vt:lpstr>
      <vt:lpstr>Causes of facial palsy</vt:lpstr>
      <vt:lpstr>Causes of facial palsy</vt:lpstr>
      <vt:lpstr>Causes of facial palsy</vt:lpstr>
      <vt:lpstr>Causes of facial palsy</vt:lpstr>
      <vt:lpstr>Causes of facial palsy</vt:lpstr>
      <vt:lpstr>Causes of facial palsy</vt:lpstr>
      <vt:lpstr>Causes of facial palsy</vt:lpstr>
      <vt:lpstr>Causes of facial palsy</vt:lpstr>
      <vt:lpstr>PowerPoint Presentation</vt:lpstr>
      <vt:lpstr>Causes of facial palsy</vt:lpstr>
      <vt:lpstr>Causes of facial palsy</vt:lpstr>
      <vt:lpstr>Melkersson-Rosenthal syndrome </vt:lpstr>
      <vt:lpstr>PowerPoint Presentation</vt:lpstr>
      <vt:lpstr>Causes of facial palsy</vt:lpstr>
      <vt:lpstr>PowerPoint Presentation</vt:lpstr>
      <vt:lpstr>PowerPoint Presentation</vt:lpstr>
      <vt:lpstr>Causes of facial palsy</vt:lpstr>
      <vt:lpstr>PowerPoint Presentation</vt:lpstr>
      <vt:lpstr>Dynamic facial nerve reanimation </vt:lpstr>
      <vt:lpstr>Nerve coaptation</vt:lpstr>
      <vt:lpstr>Nerve anastomosis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Study</vt:lpstr>
      <vt:lpstr>Methods</vt:lpstr>
      <vt:lpstr>Inclusion Criteria</vt:lpstr>
      <vt:lpstr>Methods</vt:lpstr>
      <vt:lpstr>Results</vt:lpstr>
      <vt:lpstr>Results: aetiology of HB Grade 6</vt:lpstr>
      <vt:lpstr>PowerPoint Presentation</vt:lpstr>
      <vt:lpstr>Results: Outcome measure</vt:lpstr>
      <vt:lpstr>Results: at 24 months</vt:lpstr>
      <vt:lpstr>PowerPoint Presentation</vt:lpstr>
      <vt:lpstr>PowerPoint Presentation</vt:lpstr>
      <vt:lpstr>PowerPoint Presentation</vt:lpstr>
      <vt:lpstr>however</vt:lpstr>
      <vt:lpstr>Continued Improvement after 24 months</vt:lpstr>
      <vt:lpstr>Conclusions</vt:lpstr>
      <vt:lpstr>Management of facial palsy</vt:lpstr>
      <vt:lpstr>Investigations: topognostic tests</vt:lpstr>
      <vt:lpstr>course of the facial nerve</vt:lpstr>
      <vt:lpstr>PowerPoint Presentation</vt:lpstr>
      <vt:lpstr>Investigations: topognostic tests</vt:lpstr>
      <vt:lpstr>Investigations: electrical testing</vt:lpstr>
      <vt:lpstr>Maximal stimulation test (MST)</vt:lpstr>
      <vt:lpstr>Maximal stimulation test (MST)</vt:lpstr>
      <vt:lpstr>Evoked electromyography  (EEMG or ENoG)</vt:lpstr>
      <vt:lpstr>Electromyography (EMG)</vt:lpstr>
      <vt:lpstr>Electromyography (EMG)</vt:lpstr>
      <vt:lpstr>Electromyography (EMG)</vt:lpstr>
      <vt:lpstr>Exam questions</vt:lpstr>
      <vt:lpstr>Exam questions</vt:lpstr>
      <vt:lpstr>Exam questions</vt:lpstr>
      <vt:lpstr>Exam questions</vt:lpstr>
      <vt:lpstr>Exam questions</vt:lpstr>
      <vt:lpstr>Exam questions</vt:lpstr>
      <vt:lpstr>Exam questions</vt:lpstr>
      <vt:lpstr>Exam questions</vt:lpstr>
      <vt:lpstr>Exam questions</vt:lpstr>
      <vt:lpstr>Reducing the Risk  -  Posterior Tympanotomy</vt:lpstr>
      <vt:lpstr>Exam questions</vt:lpstr>
      <vt:lpstr>Exam questions</vt:lpstr>
      <vt:lpstr>Exam questions</vt:lpstr>
      <vt:lpstr>Exam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Fossa Approach to the IAM</dc:title>
  <dc:creator>Christopher James Woodhead</dc:creator>
  <cp:lastModifiedBy>Gerard Kelly</cp:lastModifiedBy>
  <cp:revision>334</cp:revision>
  <dcterms:created xsi:type="dcterms:W3CDTF">1999-04-06T10:56:00Z</dcterms:created>
  <dcterms:modified xsi:type="dcterms:W3CDTF">2018-11-07T02:13:33Z</dcterms:modified>
</cp:coreProperties>
</file>